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  <p:sldMasterId id="2147483675" r:id="rId2"/>
    <p:sldMasterId id="2147483678" r:id="rId3"/>
    <p:sldMasterId id="2147483681" r:id="rId4"/>
    <p:sldMasterId id="2147483684" r:id="rId5"/>
  </p:sldMasterIdLst>
  <p:notesMasterIdLst>
    <p:notesMasterId r:id="rId20"/>
  </p:notesMasterIdLst>
  <p:handoutMasterIdLst>
    <p:handoutMasterId r:id="rId21"/>
  </p:handoutMasterIdLst>
  <p:sldIdLst>
    <p:sldId id="287" r:id="rId6"/>
    <p:sldId id="1209" r:id="rId7"/>
    <p:sldId id="1210" r:id="rId8"/>
    <p:sldId id="1211" r:id="rId9"/>
    <p:sldId id="1213" r:id="rId10"/>
    <p:sldId id="1214" r:id="rId11"/>
    <p:sldId id="1217" r:id="rId12"/>
    <p:sldId id="1218" r:id="rId13"/>
    <p:sldId id="1219" r:id="rId14"/>
    <p:sldId id="1220" r:id="rId15"/>
    <p:sldId id="1221" r:id="rId16"/>
    <p:sldId id="1222" r:id="rId17"/>
    <p:sldId id="1223" r:id="rId18"/>
    <p:sldId id="1224" r:id="rId19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Чернов" initials="АЧ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5FB0F1"/>
    <a:srgbClr val="11437F"/>
    <a:srgbClr val="AFC9E8"/>
    <a:srgbClr val="FDB851"/>
    <a:srgbClr val="1864B5"/>
    <a:srgbClr val="CB3E42"/>
    <a:srgbClr val="D8D9D9"/>
    <a:srgbClr val="8FAADD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06" autoAdjust="0"/>
    <p:restoredTop sz="95782" autoAdjust="0"/>
  </p:normalViewPr>
  <p:slideViewPr>
    <p:cSldViewPr>
      <p:cViewPr varScale="1">
        <p:scale>
          <a:sx n="129" d="100"/>
          <a:sy n="129" d="100"/>
        </p:scale>
        <p:origin x="22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58" d="100"/>
          <a:sy n="158" d="100"/>
        </p:scale>
        <p:origin x="10400" y="22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72457-58EF-4148-A16B-82413FC95D0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C8C91-DA98-48BA-8FD7-546746BDA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9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F920-D653-4C4F-A838-A8C31DCFACB2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87F4128-7599-446F-8DE0-F4079DE16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AE9E6-DA4A-4761-8A2C-10814DA72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7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61C76A-E72F-46C0-AE51-0EE3DEBD198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91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447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356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07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448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54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985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311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31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91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09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79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692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май 2024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193D02-5869-44C9-9CEE-9C8A46005E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301"/>
            <a:ext cx="1835696" cy="5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2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76456" y="4862238"/>
            <a:ext cx="323528" cy="246221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lvl="0" algn="r"/>
            <a:fld id="{F777CE8F-F8DB-4AC4-B215-9C5F8871BE3C}" type="slidenum">
              <a:rPr lang="ru-RU" sz="1000" smtClean="0">
                <a:solidFill>
                  <a:srgbClr val="11437F"/>
                </a:solidFill>
                <a:latin typeface="+mn-lt"/>
                <a:ea typeface="PT Serif" panose="020A0603040505020204" pitchFamily="18" charset="-52"/>
              </a:rPr>
              <a:pPr lvl="0" algn="r"/>
              <a:t>‹#›</a:t>
            </a:fld>
            <a:endParaRPr lang="ru-RU" sz="10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PT Serif" panose="020A0603040505020204" pitchFamily="18" charset="-52"/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911574-4637-4F8D-B8E1-DBB2998F82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301"/>
            <a:ext cx="1835696" cy="5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51569" y="4853117"/>
            <a:ext cx="286272" cy="180642"/>
          </a:xfrm>
        </p:spPr>
        <p:txBody>
          <a:bodyPr lIns="0" tIns="0" rIns="0" bIns="0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FE9E6379-6961-4AB4-885C-0ACB5984AC92}"/>
              </a:ext>
            </a:extLst>
          </p:cNvPr>
          <p:cNvSpPr/>
          <p:nvPr userDrawn="1"/>
        </p:nvSpPr>
        <p:spPr>
          <a:xfrm>
            <a:off x="-9093" y="576321"/>
            <a:ext cx="9160847" cy="3435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92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D12C19E-EADF-488C-BB64-67FCC4778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9" y="81483"/>
            <a:ext cx="1549780" cy="43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0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504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3BC1675A-EBDC-B841-AA4E-14ECDABFD2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07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июнь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448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BD30F765-4CAA-FB4C-85A2-29AF2D9ACE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68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987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7C98934-7F33-A349-AB5E-1B3303E050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43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91630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0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roskazna.gov.ru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9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сентябрь 2023 года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309F9D-2328-2A0E-9F79-C413E7B34B80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288903" y="260437"/>
            <a:chExt cx="1315269" cy="133699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57C2DC1-63EB-B040-4B6B-6115D28F4B45}"/>
                </a:ext>
              </a:extLst>
            </p:cNvPr>
            <p:cNvGrpSpPr/>
            <p:nvPr/>
          </p:nvGrpSpPr>
          <p:grpSpPr>
            <a:xfrm>
              <a:off x="418672" y="458300"/>
              <a:ext cx="1055730" cy="1028505"/>
              <a:chOff x="322960" y="1176649"/>
              <a:chExt cx="1055730" cy="1028505"/>
            </a:xfrm>
            <a:noFill/>
          </p:grpSpPr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CD5553DD-B940-B929-471A-F035367A6943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FC62E99E-6B07-7E6D-53CA-EA682D631733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3DBCBD4-5B1B-90F8-27CF-37CE6E21EBD1}"/>
                </a:ext>
              </a:extLst>
            </p:cNvPr>
            <p:cNvSpPr/>
            <p:nvPr/>
          </p:nvSpPr>
          <p:spPr>
            <a:xfrm>
              <a:off x="288903" y="260437"/>
              <a:ext cx="1315269" cy="1336994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ECC8484-9144-CD17-8E5C-92756C319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495209" y="477786"/>
              <a:ext cx="822145" cy="927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79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"/>
            <a:ext cx="6802259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6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78B04A1-BA8C-7346-9283-54668DD667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/6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" y="63412"/>
            <a:ext cx="1402441" cy="548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A0ACF-E1F7-44DE-A3B7-8C890DE287A1}"/>
              </a:ext>
            </a:extLst>
          </p:cNvPr>
          <p:cNvSpPr txBox="1"/>
          <p:nvPr userDrawn="1"/>
        </p:nvSpPr>
        <p:spPr>
          <a:xfrm>
            <a:off x="565179" y="451350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546A">
                    <a:lumMod val="60000"/>
                    <a:lumOff val="40000"/>
                  </a:srgbClr>
                </a:solidFill>
              </a:rPr>
              <a:t>Межрегиональное контрактное управление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0628EF2-CE6A-843F-8BBA-A6687F05AB9C}"/>
              </a:ext>
            </a:extLst>
          </p:cNvPr>
          <p:cNvGrpSpPr/>
          <p:nvPr userDrawn="1"/>
        </p:nvGrpSpPr>
        <p:grpSpPr>
          <a:xfrm>
            <a:off x="54298" y="64970"/>
            <a:ext cx="547524" cy="548985"/>
            <a:chOff x="54297" y="64968"/>
            <a:chExt cx="547524" cy="54898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93BF2C5-1208-B9A9-E824-2E441D50B089}"/>
                </a:ext>
              </a:extLst>
            </p:cNvPr>
            <p:cNvGrpSpPr/>
            <p:nvPr/>
          </p:nvGrpSpPr>
          <p:grpSpPr>
            <a:xfrm>
              <a:off x="108318" y="146213"/>
              <a:ext cx="439482" cy="422316"/>
              <a:chOff x="322960" y="1176649"/>
              <a:chExt cx="1055730" cy="1028505"/>
            </a:xfrm>
            <a:noFill/>
          </p:grpSpPr>
          <p:sp>
            <p:nvSpPr>
              <p:cNvPr id="13" name="object 9">
                <a:extLst>
                  <a:ext uri="{FF2B5EF4-FFF2-40B4-BE49-F238E27FC236}">
                    <a16:creationId xmlns:a16="http://schemas.microsoft.com/office/drawing/2014/main" id="{6A85DEA3-8192-7D12-8587-234ECE8ABA0D}"/>
                  </a:ext>
                </a:extLst>
              </p:cNvPr>
              <p:cNvSpPr/>
              <p:nvPr/>
            </p:nvSpPr>
            <p:spPr>
              <a:xfrm>
                <a:off x="322960" y="1176649"/>
                <a:ext cx="519289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object 9">
                <a:extLst>
                  <a:ext uri="{FF2B5EF4-FFF2-40B4-BE49-F238E27FC236}">
                    <a16:creationId xmlns:a16="http://schemas.microsoft.com/office/drawing/2014/main" id="{F75251D7-C310-5572-466E-F51C151DEF7C}"/>
                  </a:ext>
                </a:extLst>
              </p:cNvPr>
              <p:cNvSpPr/>
              <p:nvPr/>
            </p:nvSpPr>
            <p:spPr>
              <a:xfrm flipH="1">
                <a:off x="850068" y="1176649"/>
                <a:ext cx="528622" cy="10285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/>
              <a:lstStyle/>
              <a:p>
                <a:endParaRPr sz="380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99486733-4E9D-FF3E-A469-0F86FFB7116A}"/>
                </a:ext>
              </a:extLst>
            </p:cNvPr>
            <p:cNvSpPr/>
            <p:nvPr/>
          </p:nvSpPr>
          <p:spPr>
            <a:xfrm>
              <a:off x="54297" y="64968"/>
              <a:ext cx="547524" cy="548985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748CAC8-4AED-0592-94AA-60096F7829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4" t="566" r="6577" b="1661"/>
            <a:stretch/>
          </p:blipFill>
          <p:spPr bwMode="auto">
            <a:xfrm>
              <a:off x="140179" y="154214"/>
              <a:ext cx="342245" cy="38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0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5628-6C51-9344-9A7F-62DD3BA57649}" type="datetime1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2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7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F8131-D5DD-9A40-B313-80B1CA0A55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45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25C4-439C-3B4C-B938-E141ECC8D5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8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7E12D-2729-3C41-804A-825648F968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5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DDB3D-5C4C-6341-81A7-FCD8E6CD62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16.05.2024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6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19704"/>
            <a:ext cx="7272808" cy="2884293"/>
          </a:xfrm>
        </p:spPr>
        <p:txBody>
          <a:bodyPr>
            <a:noAutofit/>
          </a:bodyPr>
          <a:lstStyle/>
          <a:p>
            <a:r>
              <a:rPr lang="ru-RU" sz="2000" dirty="0"/>
              <a:t>Формирование начислений и их оплата в ГИС </a:t>
            </a:r>
            <a:r>
              <a:rPr lang="ru-RU" sz="2000" dirty="0" smtClean="0"/>
              <a:t>ТОРГИ</a:t>
            </a:r>
            <a:r>
              <a:rPr lang="ru-RU" sz="2000" dirty="0" smtClean="0"/>
              <a:t> </a:t>
            </a:r>
            <a:r>
              <a:rPr lang="ru-RU" sz="2000" dirty="0"/>
              <a:t>при реализации государственного и муниципального имущества</a:t>
            </a: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1600" b="0" dirty="0"/>
              <a:t>Показ функционала</a:t>
            </a: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2000" b="0" dirty="0"/>
              <a:t/>
            </a:r>
            <a:br>
              <a:rPr lang="ru-RU" sz="2000" b="0" dirty="0"/>
            </a:br>
            <a:r>
              <a:rPr lang="ru-RU" sz="1050" b="0" dirty="0"/>
              <a:t>Е.И. Керимова</a:t>
            </a:r>
            <a:br>
              <a:rPr lang="ru-RU" sz="1050" b="0" dirty="0"/>
            </a:br>
            <a:r>
              <a:rPr lang="ru-RU" sz="1050" b="0" dirty="0"/>
              <a:t>Руководитель проекта разработки от Федерального казначейства</a:t>
            </a:r>
            <a:endParaRPr lang="ru-RU" sz="2000" b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50CD54-BD28-975C-CEFA-AA56B11F7C6A}"/>
              </a:ext>
            </a:extLst>
          </p:cNvPr>
          <p:cNvSpPr txBox="1"/>
          <p:nvPr/>
        </p:nvSpPr>
        <p:spPr>
          <a:xfrm>
            <a:off x="7956884" y="19197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65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НАДЕЛЕНИЕ ОРГАНИЗАЦИИ ПОЛНОМОЧИЯМИ</a:t>
            </a:r>
          </a:p>
        </p:txBody>
      </p:sp>
      <p:pic>
        <p:nvPicPr>
          <p:cNvPr id="9" name="Рисунок 8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333A2FA-6CF1-32AB-0686-9E8F603D5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099244"/>
            <a:ext cx="6048672" cy="1636766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D6C5699-2ADA-70C6-4BD3-D4878F6CF233}"/>
              </a:ext>
            </a:extLst>
          </p:cNvPr>
          <p:cNvSpPr/>
          <p:nvPr/>
        </p:nvSpPr>
        <p:spPr>
          <a:xfrm>
            <a:off x="387292" y="1137982"/>
            <a:ext cx="3528392" cy="172819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текст, веб-страница, Веб-сайт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E9DBD44-D46C-E6EC-CA08-B46B0053F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73277"/>
            <a:ext cx="4955537" cy="2290892"/>
          </a:xfrm>
          <a:prstGeom prst="rect">
            <a:avLst/>
          </a:prstGeom>
          <a:effectLst>
            <a:outerShdw blurRad="63500" sx="100977" sy="100977" algn="ctr" rotWithShape="0">
              <a:prstClr val="black">
                <a:alpha val="19189"/>
              </a:prstClr>
            </a:outerShdw>
          </a:effec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28CDEAF-6587-623B-15B9-F8D4CD8B9533}"/>
              </a:ext>
            </a:extLst>
          </p:cNvPr>
          <p:cNvGrpSpPr/>
          <p:nvPr/>
        </p:nvGrpSpPr>
        <p:grpSpPr>
          <a:xfrm>
            <a:off x="99260" y="921231"/>
            <a:ext cx="576064" cy="573099"/>
            <a:chOff x="8128719" y="1735065"/>
            <a:chExt cx="720080" cy="732250"/>
          </a:xfrm>
        </p:grpSpPr>
        <p:sp>
          <p:nvSpPr>
            <p:cNvPr id="5" name="Скругленный прямоугольник 3">
              <a:extLst>
                <a:ext uri="{FF2B5EF4-FFF2-40B4-BE49-F238E27FC236}">
                  <a16:creationId xmlns:a16="http://schemas.microsoft.com/office/drawing/2014/main" id="{83971078-9E0A-E2CE-AC51-A8D42E63BD39}"/>
                </a:ext>
              </a:extLst>
            </p:cNvPr>
            <p:cNvSpPr/>
            <p:nvPr/>
          </p:nvSpPr>
          <p:spPr>
            <a:xfrm>
              <a:off x="8128719" y="1735065"/>
              <a:ext cx="720080" cy="732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71CB2AC-9956-AAB5-9161-0EA6EA571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155910" y="1768341"/>
              <a:ext cx="665697" cy="665697"/>
            </a:xfrm>
            <a:prstGeom prst="rect">
              <a:avLst/>
            </a:prstGeom>
          </p:spPr>
        </p:pic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9542EF-8CC0-2803-55CD-0920DF13A8F2}"/>
              </a:ext>
            </a:extLst>
          </p:cNvPr>
          <p:cNvSpPr/>
          <p:nvPr/>
        </p:nvSpPr>
        <p:spPr>
          <a:xfrm>
            <a:off x="256786" y="1512374"/>
            <a:ext cx="3658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1" algn="ctr"/>
            <a:r>
              <a:rPr lang="ru-RU" sz="1200" b="1" dirty="0">
                <a:solidFill>
                  <a:srgbClr val="11437F"/>
                </a:solidFill>
                <a:latin typeface="Raleway" pitchFamily="2" charset="0"/>
              </a:rPr>
              <a:t>Все зарегистрированные Администраторы доходов в ГИС ГМП </a:t>
            </a: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могут работать с начислениями в ГИС Торги:</a:t>
            </a:r>
            <a:endParaRPr lang="en-US" sz="1200" dirty="0">
              <a:solidFill>
                <a:srgbClr val="11437F"/>
              </a:solidFill>
              <a:latin typeface="Raleway" pitchFamily="2" charset="0"/>
            </a:endParaRPr>
          </a:p>
          <a:p>
            <a:pPr marL="88900" lvl="1" algn="ctr"/>
            <a:r>
              <a:rPr lang="ru-RU" sz="1200" b="1" dirty="0">
                <a:solidFill>
                  <a:srgbClr val="11437F"/>
                </a:solidFill>
                <a:latin typeface="Raleway" pitchFamily="2" charset="0"/>
              </a:rPr>
              <a:t>полномочия присваиваются автоматически</a:t>
            </a: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 на основании сведений из СВР и ГИС ГМП</a:t>
            </a:r>
          </a:p>
        </p:txBody>
      </p:sp>
    </p:spTree>
    <p:extLst>
      <p:ext uri="{BB962C8B-B14F-4D97-AF65-F5344CB8AC3E}">
        <p14:creationId xmlns:p14="http://schemas.microsoft.com/office/powerpoint/2010/main" val="85712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2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НАДЕЛЕНИЕ ПОЛНОМОЧИЯМИ СОТРУДНИКОВ ОРГАНИЗАЦИИ</a:t>
            </a:r>
          </a:p>
        </p:txBody>
      </p:sp>
      <p:pic>
        <p:nvPicPr>
          <p:cNvPr id="3" name="Рисунок 2" descr="Изображение выглядит как текст, снимок экрана, Шрифт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A62F6D4C-78A3-BB33-FB76-811F50853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1567"/>
            <a:ext cx="5868144" cy="2885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8D37D-8C3E-50D9-94EA-192341E40F25}"/>
              </a:ext>
            </a:extLst>
          </p:cNvPr>
          <p:cNvSpPr txBox="1"/>
          <p:nvPr/>
        </p:nvSpPr>
        <p:spPr>
          <a:xfrm>
            <a:off x="75469" y="1214791"/>
            <a:ext cx="5144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kern="0" dirty="0">
                <a:solidFill>
                  <a:srgbClr val="143370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полномочий сотрудников организации: </a:t>
            </a:r>
            <a:endParaRPr lang="ru-RU" sz="1600" dirty="0"/>
          </a:p>
        </p:txBody>
      </p:sp>
      <p:pic>
        <p:nvPicPr>
          <p:cNvPr id="12" name="Рисунок 11" descr="Изображение выглядит как текст, снимок экрана, программное обеспечение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12207CA9-CBBE-B81E-0127-36BB46E4F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261" y="767930"/>
            <a:ext cx="3770270" cy="23042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4890"/>
              </a:prstClr>
            </a:outerShdw>
          </a:effectLst>
        </p:spPr>
      </p:pic>
      <p:pic>
        <p:nvPicPr>
          <p:cNvPr id="18" name="Рисунок 17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EB96303A-4A8A-4765-7D15-50AE7D3C82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136184"/>
            <a:ext cx="3028186" cy="17862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6332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0B3DC5-1169-725D-A594-78BEF5985D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123375">
            <a:off x="7151291" y="2685001"/>
            <a:ext cx="1886625" cy="17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2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6536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ПЕРЕДАЧА ПОЛНОМОЧИЙ ДРУГОЙ ОРГАНИЗАЦИИ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19EB23B-413C-9FE6-04D3-101C9BBB60BE}"/>
              </a:ext>
            </a:extLst>
          </p:cNvPr>
          <p:cNvSpPr/>
          <p:nvPr/>
        </p:nvSpPr>
        <p:spPr>
          <a:xfrm>
            <a:off x="4829680" y="989819"/>
            <a:ext cx="3739230" cy="1296144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A8DCF42-DAAB-B698-C450-05D80A0C2E87}"/>
              </a:ext>
            </a:extLst>
          </p:cNvPr>
          <p:cNvGrpSpPr/>
          <p:nvPr/>
        </p:nvGrpSpPr>
        <p:grpSpPr>
          <a:xfrm>
            <a:off x="4541648" y="773068"/>
            <a:ext cx="576064" cy="573099"/>
            <a:chOff x="8128719" y="1735065"/>
            <a:chExt cx="720080" cy="732250"/>
          </a:xfrm>
        </p:grpSpPr>
        <p:sp>
          <p:nvSpPr>
            <p:cNvPr id="9" name="Скругленный прямоугольник 3">
              <a:extLst>
                <a:ext uri="{FF2B5EF4-FFF2-40B4-BE49-F238E27FC236}">
                  <a16:creationId xmlns:a16="http://schemas.microsoft.com/office/drawing/2014/main" id="{DDADE81D-BD84-4DA4-1ED8-D72656C60128}"/>
                </a:ext>
              </a:extLst>
            </p:cNvPr>
            <p:cNvSpPr/>
            <p:nvPr/>
          </p:nvSpPr>
          <p:spPr>
            <a:xfrm>
              <a:off x="8128719" y="1735065"/>
              <a:ext cx="720080" cy="732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DC1DF9F-B9EC-3885-E886-A196D000A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8155910" y="1768341"/>
              <a:ext cx="665697" cy="665697"/>
            </a:xfrm>
            <a:prstGeom prst="rect">
              <a:avLst/>
            </a:prstGeom>
          </p:spPr>
        </p:pic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CBC4E6-E48A-5D06-DFD0-FAAC0F2D51D0}"/>
              </a:ext>
            </a:extLst>
          </p:cNvPr>
          <p:cNvSpPr/>
          <p:nvPr/>
        </p:nvSpPr>
        <p:spPr>
          <a:xfrm>
            <a:off x="4776439" y="1126366"/>
            <a:ext cx="3845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1" algn="ctr"/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В ГИС Торги становится доступна</a:t>
            </a:r>
            <a:endParaRPr lang="en-US" sz="1200" dirty="0">
              <a:solidFill>
                <a:srgbClr val="11437F"/>
              </a:solidFill>
              <a:latin typeface="Raleway" pitchFamily="2" charset="0"/>
            </a:endParaRPr>
          </a:p>
          <a:p>
            <a:pPr marL="88900" lvl="1" algn="ctr"/>
            <a:r>
              <a:rPr lang="ru-RU" sz="1200" b="1" dirty="0">
                <a:solidFill>
                  <a:srgbClr val="11437F"/>
                </a:solidFill>
                <a:latin typeface="Raleway" pitchFamily="2" charset="0"/>
              </a:rPr>
              <a:t>возможность передачи полномочий</a:t>
            </a:r>
            <a:endParaRPr lang="en-US" sz="1200" b="1" dirty="0">
              <a:solidFill>
                <a:srgbClr val="11437F"/>
              </a:solidFill>
              <a:latin typeface="Raleway" pitchFamily="2" charset="0"/>
            </a:endParaRPr>
          </a:p>
          <a:p>
            <a:pPr marL="88900" lvl="1" algn="ctr"/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по работе с начислениями другой организации:</a:t>
            </a:r>
          </a:p>
          <a:p>
            <a:pPr marL="88900" lvl="1" algn="ctr"/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как Администратору доходов,</a:t>
            </a:r>
          </a:p>
          <a:p>
            <a:pPr marL="88900" lvl="1" algn="ctr"/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так и специализированной организации</a:t>
            </a:r>
          </a:p>
        </p:txBody>
      </p:sp>
      <p:pic>
        <p:nvPicPr>
          <p:cNvPr id="15" name="Рисунок 14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2B87BB5-170C-12F1-A55B-55010B9E2F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63" y="843558"/>
            <a:ext cx="3633958" cy="40839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6060"/>
              </a:prst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416AD23-8B41-5A7C-7AB2-056C19D1DA90}"/>
              </a:ext>
            </a:extLst>
          </p:cNvPr>
          <p:cNvSpPr/>
          <p:nvPr/>
        </p:nvSpPr>
        <p:spPr>
          <a:xfrm>
            <a:off x="4572000" y="2375312"/>
            <a:ext cx="432040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1"/>
            <a:r>
              <a:rPr lang="ru-RU" sz="1150" dirty="0">
                <a:solidFill>
                  <a:srgbClr val="11437F"/>
                </a:solidFill>
                <a:latin typeface="Raleway" pitchFamily="2" charset="0"/>
              </a:rPr>
              <a:t>В ЛК в разделе «</a:t>
            </a:r>
            <a:r>
              <a:rPr lang="ru-RU" sz="1150" b="1" dirty="0">
                <a:solidFill>
                  <a:srgbClr val="11437F"/>
                </a:solidFill>
                <a:latin typeface="Raleway" pitchFamily="2" charset="0"/>
              </a:rPr>
              <a:t>Моя организация</a:t>
            </a:r>
            <a:r>
              <a:rPr lang="ru-RU" sz="1150" dirty="0">
                <a:solidFill>
                  <a:srgbClr val="11437F"/>
                </a:solidFill>
                <a:latin typeface="Raleway" pitchFamily="2" charset="0"/>
              </a:rPr>
              <a:t>» необходимо сформировать заявление на передачу полномочий: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150" dirty="0">
              <a:solidFill>
                <a:srgbClr val="11437F"/>
              </a:solidFill>
              <a:latin typeface="Raleway" pitchFamily="2" charset="0"/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150" dirty="0">
                <a:solidFill>
                  <a:srgbClr val="11437F"/>
                </a:solidFill>
                <a:latin typeface="Raleway" pitchFamily="2" charset="0"/>
              </a:rPr>
              <a:t>Выбрать организацию;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150" dirty="0">
              <a:solidFill>
                <a:srgbClr val="11437F"/>
              </a:solidFill>
              <a:latin typeface="Raleway" pitchFamily="2" charset="0"/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150" dirty="0">
                <a:solidFill>
                  <a:srgbClr val="11437F"/>
                </a:solidFill>
                <a:latin typeface="Raleway" pitchFamily="2" charset="0"/>
              </a:rPr>
              <a:t>Определить необходимые полномочия;</a:t>
            </a:r>
          </a:p>
          <a:p>
            <a:pPr marL="533400" lvl="1" indent="-171450">
              <a:buFont typeface="Wingdings" panose="05000000000000000000" pitchFamily="2" charset="2"/>
              <a:buChar char="§"/>
            </a:pPr>
            <a:endParaRPr lang="ru-RU" sz="1150" dirty="0">
              <a:solidFill>
                <a:srgbClr val="11437F"/>
              </a:solidFill>
              <a:latin typeface="Raleway" pitchFamily="2" charset="0"/>
            </a:endParaRPr>
          </a:p>
          <a:p>
            <a:pPr marL="533400" lvl="1" indent="-171450">
              <a:buFont typeface="Wingdings" panose="05000000000000000000" pitchFamily="2" charset="2"/>
              <a:buChar char="§"/>
            </a:pPr>
            <a:r>
              <a:rPr lang="ru-RU" sz="1150" dirty="0">
                <a:solidFill>
                  <a:srgbClr val="11437F"/>
                </a:solidFill>
                <a:latin typeface="Raleway" pitchFamily="2" charset="0"/>
              </a:rPr>
              <a:t>Подписать заявление ЭЦП.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9A54D7E7-D58C-2124-ADBA-813CE9468E49}"/>
              </a:ext>
            </a:extLst>
          </p:cNvPr>
          <p:cNvSpPr/>
          <p:nvPr/>
        </p:nvSpPr>
        <p:spPr>
          <a:xfrm>
            <a:off x="5292080" y="3972766"/>
            <a:ext cx="2828813" cy="10209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latin typeface="Raleway" pitchFamily="2" charset="0"/>
              </a:rPr>
              <a:t>Организация-доверитель будет иметь доступ к сформированным представителем начислений, а также иметь возможность их аннулировать.</a:t>
            </a:r>
          </a:p>
        </p:txBody>
      </p:sp>
    </p:spTree>
    <p:extLst>
      <p:ext uri="{BB962C8B-B14F-4D97-AF65-F5344CB8AC3E}">
        <p14:creationId xmlns:p14="http://schemas.microsoft.com/office/powerpoint/2010/main" val="4008427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ОСНОВАНИЕ ДЛЯ ФОРМИРОВАНИЯ НАЧИСЛЕНИЯ</a:t>
            </a:r>
          </a:p>
        </p:txBody>
      </p:sp>
      <p:pic>
        <p:nvPicPr>
          <p:cNvPr id="13" name="Рисунок 12" descr="Изображение выглядит как Цвет электрик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D2A527C-2676-DEE4-6E6D-6BE3DA0417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74" y="936425"/>
            <a:ext cx="564315" cy="31041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Цвет электрик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7A01A2C-D6E3-0D89-A681-C71957508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74" y="1362358"/>
            <a:ext cx="564315" cy="31041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Цвет электрик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DE2F9D7-FB5D-990C-D501-56CDB1C63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74" y="1788291"/>
            <a:ext cx="564315" cy="310412"/>
          </a:xfrm>
          <a:prstGeom prst="rect">
            <a:avLst/>
          </a:prstGeom>
        </p:spPr>
      </p:pic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3C73A881-00E1-880C-A3D1-86018416C2D0}"/>
              </a:ext>
            </a:extLst>
          </p:cNvPr>
          <p:cNvSpPr/>
          <p:nvPr/>
        </p:nvSpPr>
        <p:spPr>
          <a:xfrm>
            <a:off x="2554235" y="843558"/>
            <a:ext cx="4035529" cy="13623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" pitchFamily="2" charset="0"/>
              </a:rPr>
              <a:t>В ГИС Торги станет доступна возможность сформировать начисления </a:t>
            </a:r>
            <a:r>
              <a:rPr lang="ru-RU" sz="1200" b="1" dirty="0">
                <a:latin typeface="Raleway" pitchFamily="2" charset="0"/>
              </a:rPr>
              <a:t>по всем договорам</a:t>
            </a:r>
            <a:r>
              <a:rPr lang="ru-RU" sz="1200" dirty="0">
                <a:latin typeface="Raleway" pitchFamily="2" charset="0"/>
              </a:rPr>
              <a:t>,</a:t>
            </a:r>
          </a:p>
          <a:p>
            <a:pPr algn="ctr"/>
            <a:r>
              <a:rPr lang="ru-RU" sz="1200" dirty="0">
                <a:latin typeface="Raleway" pitchFamily="2" charset="0"/>
              </a:rPr>
              <a:t>заключенным в ГИС Торги:</a:t>
            </a:r>
          </a:p>
          <a:p>
            <a:pPr algn="ctr"/>
            <a:endParaRPr lang="ru-RU" sz="1200" dirty="0">
              <a:latin typeface="Raleway" pitchFamily="2" charset="0"/>
            </a:endParaRPr>
          </a:p>
          <a:p>
            <a:pPr marL="1155700" indent="-169863">
              <a:buFont typeface="Wingdings" pitchFamily="2" charset="2"/>
              <a:buChar char="§"/>
            </a:pPr>
            <a:r>
              <a:rPr lang="ru-RU" sz="1200" dirty="0">
                <a:latin typeface="Raleway" pitchFamily="2" charset="0"/>
              </a:rPr>
              <a:t>Для всех видов торгов</a:t>
            </a:r>
          </a:p>
          <a:p>
            <a:pPr marL="1155700" indent="-169863">
              <a:buFont typeface="Wingdings" pitchFamily="2" charset="2"/>
              <a:buChar char="§"/>
            </a:pPr>
            <a:r>
              <a:rPr lang="ru-RU" sz="1200" dirty="0">
                <a:latin typeface="Raleway" pitchFamily="2" charset="0"/>
              </a:rPr>
              <a:t>Без проведения торгов</a:t>
            </a:r>
          </a:p>
        </p:txBody>
      </p:sp>
      <p:pic>
        <p:nvPicPr>
          <p:cNvPr id="21" name="Рисунок 20" descr="Изображение выглядит как текст, веб-страница, Веб-сай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80BD9D5-07B9-566A-E44C-C6DA339465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544" y="2270467"/>
            <a:ext cx="6552728" cy="28159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705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560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ОСНОВАНИЕ ДЛЯ ФОРМИРОВАНИЯ НАЧИСЛЕНИЯ</a:t>
            </a:r>
          </a:p>
        </p:txBody>
      </p:sp>
      <p:pic>
        <p:nvPicPr>
          <p:cNvPr id="4" name="Рисунок 3" descr="Изображение выглядит как текст, снимок экрана, веб-страница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F232C2E1-3705-5122-3929-ABF7A977A5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3414"/>
            <a:ext cx="4176464" cy="41764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221"/>
              </a:prstClr>
            </a:outerShdw>
          </a:effectLst>
        </p:spPr>
      </p:pic>
      <p:pic>
        <p:nvPicPr>
          <p:cNvPr id="6" name="Рисунок 5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5107627-1AD0-0113-B886-38409B430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853414"/>
            <a:ext cx="2808312" cy="25172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BB7337A-1B80-FA8C-2EE5-244970765B04}"/>
              </a:ext>
            </a:extLst>
          </p:cNvPr>
          <p:cNvSpPr/>
          <p:nvPr/>
        </p:nvSpPr>
        <p:spPr>
          <a:xfrm>
            <a:off x="4894495" y="3512092"/>
            <a:ext cx="4035529" cy="13623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" pitchFamily="2" charset="0"/>
              </a:rPr>
              <a:t>Для договоров аренды предусмотрено автоматическое формирование</a:t>
            </a:r>
          </a:p>
          <a:p>
            <a:pPr algn="ctr"/>
            <a:r>
              <a:rPr lang="ru-RU" sz="1200" dirty="0">
                <a:latin typeface="Raleway" pitchFamily="2" charset="0"/>
              </a:rPr>
              <a:t>этапов исполнения (</a:t>
            </a:r>
            <a:r>
              <a:rPr lang="ru-RU" sz="1200" b="1" dirty="0">
                <a:latin typeface="Raleway" pitchFamily="2" charset="0"/>
              </a:rPr>
              <a:t>графика платежей</a:t>
            </a:r>
            <a:r>
              <a:rPr lang="ru-RU" sz="1200" dirty="0">
                <a:latin typeface="Raleway" pitchFamily="2" charset="0"/>
              </a:rPr>
              <a:t>) строго в соответствии с заключенным договором или условиями дополнительных соглашений</a:t>
            </a:r>
          </a:p>
        </p:txBody>
      </p:sp>
    </p:spTree>
    <p:extLst>
      <p:ext uri="{BB962C8B-B14F-4D97-AF65-F5344CB8AC3E}">
        <p14:creationId xmlns:p14="http://schemas.microsoft.com/office/powerpoint/2010/main" val="1231975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ФОРМИРОВАНИЕ НАЧИСЛЕНИЯ</a:t>
            </a:r>
          </a:p>
        </p:txBody>
      </p:sp>
      <p:pic>
        <p:nvPicPr>
          <p:cNvPr id="8" name="Рисунок 7" descr="Изображение выглядит как текст, снимок экрана, Шрифт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156B0744-CFCC-0017-DBC0-999B7C50A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843206"/>
            <a:ext cx="4464496" cy="4050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176"/>
              </a:prstClr>
            </a:outerShdw>
          </a:effectLst>
        </p:spPr>
      </p:pic>
      <p:pic>
        <p:nvPicPr>
          <p:cNvPr id="11" name="Рисунок 10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9AABE9B-7080-6160-87AA-D91663E8D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843207"/>
            <a:ext cx="4219353" cy="40500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2698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5930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РЕГИСТРАЦИЯ НАЧИСЛЕНИЯ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D3AC4C5-B609-84C3-5238-BFCB7DA285CC}"/>
              </a:ext>
            </a:extLst>
          </p:cNvPr>
          <p:cNvSpPr/>
          <p:nvPr/>
        </p:nvSpPr>
        <p:spPr>
          <a:xfrm>
            <a:off x="474271" y="867865"/>
            <a:ext cx="2513553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C1A04-AAB7-B40C-233D-869C6C4D141A}"/>
              </a:ext>
            </a:extLst>
          </p:cNvPr>
          <p:cNvSpPr txBox="1"/>
          <p:nvPr/>
        </p:nvSpPr>
        <p:spPr>
          <a:xfrm>
            <a:off x="627341" y="1010429"/>
            <a:ext cx="23604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Полное пред заполнение сведений начисления</a:t>
            </a:r>
            <a:endParaRPr lang="ru-RU" sz="1300" kern="0" dirty="0">
              <a:solidFill>
                <a:srgbClr val="143370"/>
              </a:solidFill>
              <a:effectLst/>
              <a:latin typeface="Ralew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логотип, символ, Граф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2898CBF-8C00-8579-119E-17673A9BA2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25" y="787366"/>
            <a:ext cx="303562" cy="303562"/>
          </a:xfrm>
          <a:prstGeom prst="rect">
            <a:avLst/>
          </a:prstGeom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91B4C467-7518-92AB-3710-ECE3B61AC648}"/>
              </a:ext>
            </a:extLst>
          </p:cNvPr>
          <p:cNvSpPr/>
          <p:nvPr/>
        </p:nvSpPr>
        <p:spPr>
          <a:xfrm>
            <a:off x="3315223" y="867865"/>
            <a:ext cx="2513553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ADE1FB-6F4F-1701-66A5-4E584089DB0E}"/>
              </a:ext>
            </a:extLst>
          </p:cNvPr>
          <p:cNvSpPr txBox="1"/>
          <p:nvPr/>
        </p:nvSpPr>
        <p:spPr>
          <a:xfrm>
            <a:off x="3468293" y="1013030"/>
            <a:ext cx="23604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актуальности и корректности реквизитов</a:t>
            </a:r>
            <a:endParaRPr lang="ru-RU" sz="1300" kern="0" dirty="0">
              <a:solidFill>
                <a:srgbClr val="143370"/>
              </a:solidFill>
              <a:effectLst/>
              <a:latin typeface="Ralew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809397FC-9CE2-543E-A5E6-DFEDFE5B84C9}"/>
              </a:ext>
            </a:extLst>
          </p:cNvPr>
          <p:cNvSpPr/>
          <p:nvPr/>
        </p:nvSpPr>
        <p:spPr>
          <a:xfrm>
            <a:off x="6156178" y="867865"/>
            <a:ext cx="2513553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Изображение выглядит как Графика, символ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A0EDA69-53F0-970C-43BD-DBA758D262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66" y="787366"/>
            <a:ext cx="303562" cy="30356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круг, Графика, символ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6A3C26D-CF89-D587-10BE-EF3432948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07" y="787366"/>
            <a:ext cx="303562" cy="30356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C049925-0224-1ED9-4F75-DE89025017D9}"/>
              </a:ext>
            </a:extLst>
          </p:cNvPr>
          <p:cNvSpPr txBox="1"/>
          <p:nvPr/>
        </p:nvSpPr>
        <p:spPr>
          <a:xfrm>
            <a:off x="6309246" y="1013029"/>
            <a:ext cx="23604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Полное соответствие форматам ГИС ГМП</a:t>
            </a:r>
            <a:endParaRPr lang="ru-RU" sz="1300" kern="0" dirty="0">
              <a:solidFill>
                <a:srgbClr val="143370"/>
              </a:solidFill>
              <a:effectLst/>
              <a:latin typeface="Ralew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F7FC066-3089-BA45-21E4-F4808F65CF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2" y="1792147"/>
            <a:ext cx="7209852" cy="2483488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текст, снимок экрана, Шрифт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9E3D5886-6DAD-FD40-212A-4D4A7B8BAD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578923"/>
            <a:ext cx="6961470" cy="239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1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en-US" sz="1400" dirty="0">
                <a:cs typeface="Calibri Light" panose="020F0302020204030204" pitchFamily="34" charset="0"/>
              </a:rPr>
              <a:t>УВЕДОМЛЕНИЕ</a:t>
            </a:r>
            <a:r>
              <a:rPr lang="ru-RU" sz="1400" dirty="0">
                <a:cs typeface="Calibri Light" panose="020F0302020204030204" pitchFamily="34" charset="0"/>
              </a:rPr>
              <a:t> ПЛАТЕЛЬЩИКА</a:t>
            </a:r>
          </a:p>
        </p:txBody>
      </p:sp>
      <p:pic>
        <p:nvPicPr>
          <p:cNvPr id="7" name="Рисунок 6" descr="Изображение выглядит как текст, снимок экрана, программное обеспечение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A70ABC76-4F3C-A29E-9BB4-E84E88A94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43558"/>
            <a:ext cx="4062079" cy="40839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275"/>
              </a:prstClr>
            </a:outerShdw>
          </a:effectLst>
        </p:spPr>
      </p:pic>
      <p:pic>
        <p:nvPicPr>
          <p:cNvPr id="9" name="Рисунок 8" descr="Изображение выглядит как текст, снимок экрана, веб-страница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CC211838-1A0A-0574-7891-D0E85B2988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31590"/>
            <a:ext cx="4505929" cy="35078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234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614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ОПЛАТА НАЧИСЛЕНИЙ В ГИС ТОРГИ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D3AC4C5-B609-84C3-5238-BFCB7DA285CC}"/>
              </a:ext>
            </a:extLst>
          </p:cNvPr>
          <p:cNvSpPr/>
          <p:nvPr/>
        </p:nvSpPr>
        <p:spPr>
          <a:xfrm>
            <a:off x="611560" y="987574"/>
            <a:ext cx="3737689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C1A04-AAB7-B40C-233D-869C6C4D141A}"/>
              </a:ext>
            </a:extLst>
          </p:cNvPr>
          <p:cNvSpPr txBox="1"/>
          <p:nvPr/>
        </p:nvSpPr>
        <p:spPr>
          <a:xfrm>
            <a:off x="764620" y="1140566"/>
            <a:ext cx="35846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квитанции на оплату</a:t>
            </a:r>
          </a:p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об оплате </a:t>
            </a:r>
            <a:r>
              <a:rPr lang="ru-RU" sz="9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 совершенном в ГИС Торги)</a:t>
            </a:r>
            <a:endParaRPr lang="ru-RU" sz="900" kern="0" dirty="0">
              <a:solidFill>
                <a:srgbClr val="143370"/>
              </a:solidFill>
              <a:effectLst/>
              <a:latin typeface="Ralew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логотип, символ, Граф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2898CBF-8C00-8579-119E-17673A9BA2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14" y="907075"/>
            <a:ext cx="303562" cy="303562"/>
          </a:xfrm>
          <a:prstGeom prst="rect">
            <a:avLst/>
          </a:prstGeom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91B4C467-7518-92AB-3710-ECE3B61AC648}"/>
              </a:ext>
            </a:extLst>
          </p:cNvPr>
          <p:cNvSpPr/>
          <p:nvPr/>
        </p:nvSpPr>
        <p:spPr>
          <a:xfrm>
            <a:off x="611560" y="2023338"/>
            <a:ext cx="3737689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ADE1FB-6F4F-1701-66A5-4E584089DB0E}"/>
              </a:ext>
            </a:extLst>
          </p:cNvPr>
          <p:cNvSpPr txBox="1"/>
          <p:nvPr/>
        </p:nvSpPr>
        <p:spPr>
          <a:xfrm>
            <a:off x="764630" y="2168503"/>
            <a:ext cx="35846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 оплата с помощью платежного шлюза ЕПГУ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809397FC-9CE2-543E-A5E6-DFEDFE5B84C9}"/>
              </a:ext>
            </a:extLst>
          </p:cNvPr>
          <p:cNvSpPr/>
          <p:nvPr/>
        </p:nvSpPr>
        <p:spPr>
          <a:xfrm>
            <a:off x="611560" y="3015286"/>
            <a:ext cx="3737689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Изображение выглядит как Графика, символ, Шриф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A0EDA69-53F0-970C-43BD-DBA758D262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3" y="1942839"/>
            <a:ext cx="303562" cy="30356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круг, Графика, символ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6A3C26D-CF89-D587-10BE-EF3432948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89" y="2934787"/>
            <a:ext cx="303562" cy="30356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C049925-0224-1ED9-4F75-DE89025017D9}"/>
              </a:ext>
            </a:extLst>
          </p:cNvPr>
          <p:cNvSpPr txBox="1"/>
          <p:nvPr/>
        </p:nvSpPr>
        <p:spPr>
          <a:xfrm>
            <a:off x="764628" y="3160450"/>
            <a:ext cx="35846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Оплата нескольких начислений одним платежом (мульти оплата)</a:t>
            </a:r>
            <a:endParaRPr lang="ru-RU" sz="1300" kern="0" dirty="0">
              <a:solidFill>
                <a:srgbClr val="143370"/>
              </a:solidFill>
              <a:effectLst/>
              <a:latin typeface="Ralew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текст, снимок экрана, Шрифт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64234B04-A351-CD27-849D-82BE8EED0E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955" y="843558"/>
            <a:ext cx="3451731" cy="40525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338"/>
              </a:prstClr>
            </a:outerShdw>
          </a:effectLst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D1178AA-5C05-9BC3-E8FD-04BB9EB026BB}"/>
              </a:ext>
            </a:extLst>
          </p:cNvPr>
          <p:cNvSpPr/>
          <p:nvPr/>
        </p:nvSpPr>
        <p:spPr>
          <a:xfrm>
            <a:off x="615500" y="4045783"/>
            <a:ext cx="3737689" cy="76890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03D91-0D68-DB2C-9180-E4BD3DA72EA0}"/>
              </a:ext>
            </a:extLst>
          </p:cNvPr>
          <p:cNvSpPr txBox="1"/>
          <p:nvPr/>
        </p:nvSpPr>
        <p:spPr>
          <a:xfrm>
            <a:off x="764620" y="4177077"/>
            <a:ext cx="35846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kern="0" dirty="0">
                <a:solidFill>
                  <a:srgbClr val="143370"/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 к сформированному графику платежей и уведомления</a:t>
            </a:r>
            <a:endParaRPr lang="ru-RU" sz="1300" kern="0" dirty="0">
              <a:solidFill>
                <a:srgbClr val="143370"/>
              </a:solidFill>
              <a:effectLst/>
              <a:latin typeface="Ralew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Изображение выглядит как символ, Графика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C914C83-ACED-89FF-D60E-4E83657799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89" y="3926735"/>
            <a:ext cx="303562" cy="30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41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ИНФОРМИРОВАНИЕ ОБ ОПЛАТЕ</a:t>
            </a:r>
          </a:p>
        </p:txBody>
      </p:sp>
      <p:pic>
        <p:nvPicPr>
          <p:cNvPr id="14" name="Рисунок 13" descr="Изображение выглядит как текст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0743ECDC-5DEB-195A-A211-76D39D226E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6" y="1540701"/>
            <a:ext cx="5597464" cy="23762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3354"/>
              </a:prstClr>
            </a:outerShdw>
          </a:effectLst>
        </p:spPr>
      </p:pic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A13A699-6541-E771-9B47-3798402F9B43}"/>
              </a:ext>
            </a:extLst>
          </p:cNvPr>
          <p:cNvSpPr/>
          <p:nvPr/>
        </p:nvSpPr>
        <p:spPr>
          <a:xfrm>
            <a:off x="6018567" y="843243"/>
            <a:ext cx="2880320" cy="9361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Raleway" pitchFamily="2" charset="0"/>
              </a:rPr>
              <a:t>Автоматическое предоставление сведений об оплате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0B7C09A-CF9E-4F74-56AB-B86F525677A6}"/>
              </a:ext>
            </a:extLst>
          </p:cNvPr>
          <p:cNvSpPr/>
          <p:nvPr/>
        </p:nvSpPr>
        <p:spPr>
          <a:xfrm>
            <a:off x="6018567" y="3678319"/>
            <a:ext cx="2880320" cy="9361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Raleway" pitchFamily="2" charset="0"/>
              </a:rPr>
              <a:t>Журнал</a:t>
            </a:r>
            <a:r>
              <a:rPr lang="en-US" sz="1200" b="1" dirty="0">
                <a:latin typeface="Raleway" pitchFamily="2" charset="0"/>
              </a:rPr>
              <a:t> </a:t>
            </a:r>
            <a:r>
              <a:rPr lang="ru-RU" sz="1200" b="1" dirty="0">
                <a:latin typeface="Raleway" pitchFamily="2" charset="0"/>
              </a:rPr>
              <a:t>событий,</a:t>
            </a:r>
          </a:p>
          <a:p>
            <a:pPr algn="ctr"/>
            <a:r>
              <a:rPr lang="ru-RU" sz="1200" b="1" dirty="0">
                <a:latin typeface="Raleway" pitchFamily="2" charset="0"/>
              </a:rPr>
              <a:t>связанных с начислением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1EDA124-3E23-F06A-9465-26E0F8F2CABF}"/>
              </a:ext>
            </a:extLst>
          </p:cNvPr>
          <p:cNvSpPr/>
          <p:nvPr/>
        </p:nvSpPr>
        <p:spPr>
          <a:xfrm>
            <a:off x="6071835" y="1851670"/>
            <a:ext cx="28803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158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Оплата и зачисление;</a:t>
            </a:r>
          </a:p>
          <a:p>
            <a:pPr marL="228600" lvl="1" indent="-1587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  <a:latin typeface="Raleway" pitchFamily="2" charset="0"/>
            </a:endParaRPr>
          </a:p>
          <a:p>
            <a:pPr marL="228600" lvl="1" indent="-158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Частичная оплата с указанием суммы поступившего платежа;</a:t>
            </a:r>
          </a:p>
          <a:p>
            <a:pPr marL="228600" lvl="1" indent="-1587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  <a:latin typeface="Raleway" pitchFamily="2" charset="0"/>
            </a:endParaRPr>
          </a:p>
          <a:p>
            <a:pPr marL="228600" lvl="1" indent="-158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Переплата с указанием суммы;</a:t>
            </a:r>
          </a:p>
          <a:p>
            <a:pPr marL="228600" lvl="1" indent="-158750">
              <a:buFont typeface="Wingdings" panose="05000000000000000000" pitchFamily="2" charset="2"/>
              <a:buChar char="§"/>
            </a:pPr>
            <a:endParaRPr lang="ru-RU" sz="1200" dirty="0">
              <a:solidFill>
                <a:srgbClr val="11437F"/>
              </a:solidFill>
              <a:latin typeface="Raleway" pitchFamily="2" charset="0"/>
            </a:endParaRPr>
          </a:p>
          <a:p>
            <a:pPr marL="228600" lvl="1" indent="-158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Несоответствие реквизитов начисления и платежа.</a:t>
            </a:r>
          </a:p>
        </p:txBody>
      </p:sp>
    </p:spTree>
    <p:extLst>
      <p:ext uri="{BB962C8B-B14F-4D97-AF65-F5344CB8AC3E}">
        <p14:creationId xmlns:p14="http://schemas.microsoft.com/office/powerpoint/2010/main" val="1397095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РУЧНОЕ И ПРИНУДИТЕЛЬНОЕ КВИТИРОВАНИЕ НАЧИСЛЕНИЙ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F9D5EE0F-61AB-C5C7-A9D7-3089A70DFA78}"/>
              </a:ext>
            </a:extLst>
          </p:cNvPr>
          <p:cNvSpPr/>
          <p:nvPr/>
        </p:nvSpPr>
        <p:spPr>
          <a:xfrm>
            <a:off x="397526" y="987574"/>
            <a:ext cx="3888432" cy="1008112"/>
          </a:xfrm>
          <a:prstGeom prst="roundRect">
            <a:avLst>
              <a:gd name="adj" fmla="val 8159"/>
            </a:avLst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AE7E1C-327F-8D0D-1E72-5F6F6CC5C4A5}"/>
              </a:ext>
            </a:extLst>
          </p:cNvPr>
          <p:cNvSpPr/>
          <p:nvPr/>
        </p:nvSpPr>
        <p:spPr>
          <a:xfrm>
            <a:off x="418886" y="1168464"/>
            <a:ext cx="3845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1" algn="ctr"/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В ГИС Торги становится доступна</a:t>
            </a:r>
            <a:endParaRPr lang="en-US" sz="1200" dirty="0">
              <a:solidFill>
                <a:srgbClr val="11437F"/>
              </a:solidFill>
              <a:latin typeface="Raleway" pitchFamily="2" charset="0"/>
            </a:endParaRPr>
          </a:p>
          <a:p>
            <a:pPr marL="88900" lvl="1" algn="ctr"/>
            <a:r>
              <a:rPr lang="ru-RU" sz="1200" b="1" dirty="0">
                <a:solidFill>
                  <a:srgbClr val="11437F"/>
                </a:solidFill>
                <a:latin typeface="Raleway" pitchFamily="2" charset="0"/>
              </a:rPr>
              <a:t>возможность ручного сопоставления начисления и платежа</a:t>
            </a:r>
            <a:endParaRPr lang="en-US" sz="1200" b="1" dirty="0">
              <a:solidFill>
                <a:srgbClr val="11437F"/>
              </a:solidFill>
              <a:latin typeface="Raleway" pitchFamily="2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D7D4ED4-804C-C0C3-B02F-C85A9E7860F2}"/>
              </a:ext>
            </a:extLst>
          </p:cNvPr>
          <p:cNvGrpSpPr/>
          <p:nvPr/>
        </p:nvGrpSpPr>
        <p:grpSpPr>
          <a:xfrm>
            <a:off x="251520" y="855316"/>
            <a:ext cx="576064" cy="573099"/>
            <a:chOff x="251520" y="927324"/>
            <a:chExt cx="576064" cy="573099"/>
          </a:xfrm>
        </p:grpSpPr>
        <p:sp>
          <p:nvSpPr>
            <p:cNvPr id="5" name="Скругленный прямоугольник 3">
              <a:extLst>
                <a:ext uri="{FF2B5EF4-FFF2-40B4-BE49-F238E27FC236}">
                  <a16:creationId xmlns:a16="http://schemas.microsoft.com/office/drawing/2014/main" id="{3D931D4B-BD1D-2DE3-534D-9D4FBB78694F}"/>
                </a:ext>
              </a:extLst>
            </p:cNvPr>
            <p:cNvSpPr/>
            <p:nvPr/>
          </p:nvSpPr>
          <p:spPr>
            <a:xfrm>
              <a:off x="251520" y="927324"/>
              <a:ext cx="576064" cy="5730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FD7D7BF-EE69-E4F3-67E0-151F58AD1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280111" y="954432"/>
              <a:ext cx="518882" cy="518882"/>
            </a:xfrm>
            <a:prstGeom prst="rect">
              <a:avLst/>
            </a:prstGeom>
          </p:spPr>
        </p:pic>
      </p:grpSp>
      <p:pic>
        <p:nvPicPr>
          <p:cNvPr id="13" name="Рисунок 12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B20E927-CB8E-0148-037A-63FB181FA3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964" y="1059582"/>
            <a:ext cx="4586907" cy="3698691"/>
          </a:xfrm>
          <a:prstGeom prst="rect">
            <a:avLst/>
          </a:prstGeom>
          <a:effectLst>
            <a:outerShdw blurRad="38100" sx="101000" sy="101000" algn="ctr" rotWithShape="0">
              <a:prstClr val="black">
                <a:alpha val="10982"/>
              </a:prstClr>
            </a:outerShdw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C3D91D6-0772-C81F-AF29-2D59F11C18F6}"/>
              </a:ext>
            </a:extLst>
          </p:cNvPr>
          <p:cNvSpPr/>
          <p:nvPr/>
        </p:nvSpPr>
        <p:spPr>
          <a:xfrm>
            <a:off x="227078" y="2139475"/>
            <a:ext cx="406119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lvl="1">
              <a:spcAft>
                <a:spcPts val="1200"/>
              </a:spcAft>
            </a:pPr>
            <a:r>
              <a:rPr lang="ru-RU" sz="1400" b="1" dirty="0">
                <a:solidFill>
                  <a:srgbClr val="11437F"/>
                </a:solidFill>
                <a:latin typeface="Raleway" pitchFamily="2" charset="0"/>
              </a:rPr>
              <a:t>С платежом или без платежа:</a:t>
            </a:r>
          </a:p>
          <a:p>
            <a:pPr marL="228600" lvl="1" indent="-158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Запрос списка платежей из ГИС ГМП в соответствии параметрам начисления или пользовательским параметрам;</a:t>
            </a:r>
          </a:p>
          <a:p>
            <a:pPr marL="228600" lvl="1" indent="-158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Отображение списка с детальной информацией;</a:t>
            </a:r>
          </a:p>
          <a:p>
            <a:pPr marL="228600" lvl="1" indent="-158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Выбор одного или нескольких платежей для квитирования;</a:t>
            </a:r>
          </a:p>
          <a:p>
            <a:pPr marL="228600" lvl="1" indent="-158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В отсутствии платежа в ГИС ГМП возможность указания суммы для погашения начисления</a:t>
            </a:r>
          </a:p>
          <a:p>
            <a:pPr marL="228600" lvl="1">
              <a:spcAft>
                <a:spcPts val="600"/>
              </a:spcAft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(без привязки к платежу);</a:t>
            </a:r>
          </a:p>
          <a:p>
            <a:pPr marL="228600" lvl="1" indent="-158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11437F"/>
                </a:solidFill>
                <a:latin typeface="Raleway" pitchFamily="2" charset="0"/>
              </a:rPr>
              <a:t>Передача информации в ГИС ГМП.</a:t>
            </a:r>
          </a:p>
        </p:txBody>
      </p:sp>
    </p:spTree>
    <p:extLst>
      <p:ext uri="{BB962C8B-B14F-4D97-AF65-F5344CB8AC3E}">
        <p14:creationId xmlns:p14="http://schemas.microsoft.com/office/powerpoint/2010/main" val="3530330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742" y="0"/>
            <a:ext cx="6802258" cy="699541"/>
          </a:xfrm>
        </p:spPr>
        <p:txBody>
          <a:bodyPr/>
          <a:lstStyle/>
          <a:p>
            <a:r>
              <a:rPr lang="ru-RU" sz="1400" dirty="0">
                <a:cs typeface="Calibri Light" panose="020F0302020204030204" pitchFamily="34" charset="0"/>
              </a:rPr>
              <a:t>РАЗВИТИЕ СЕРВИСА НАЧИСЛЕНИЙ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19E830-2699-37F7-BF28-D54037C38B0A}"/>
              </a:ext>
            </a:extLst>
          </p:cNvPr>
          <p:cNvSpPr/>
          <p:nvPr/>
        </p:nvSpPr>
        <p:spPr>
          <a:xfrm>
            <a:off x="561184" y="1419622"/>
            <a:ext cx="802163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>
              <a:spcAft>
                <a:spcPts val="1200"/>
              </a:spcAft>
            </a:pPr>
            <a:r>
              <a:rPr lang="ru-RU" sz="1600" b="1" dirty="0">
                <a:solidFill>
                  <a:srgbClr val="11437F"/>
                </a:solidFill>
                <a:latin typeface="Raleway" pitchFamily="2" charset="0"/>
              </a:rPr>
              <a:t>Станут доступны новые возможности работы с начислениями:</a:t>
            </a:r>
            <a:endParaRPr lang="ru-RU" sz="1600" dirty="0">
              <a:solidFill>
                <a:srgbClr val="11437F"/>
              </a:solidFill>
              <a:latin typeface="Raleway" pitchFamily="2" charset="0"/>
            </a:endParaRPr>
          </a:p>
          <a:p>
            <a:pPr marL="228600" lvl="1" indent="-158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11437F"/>
                </a:solidFill>
                <a:latin typeface="Raleway" pitchFamily="2" charset="0"/>
              </a:rPr>
              <a:t>Автоматическое обновление информации о графике платежей с учетом заключенных дополнительных соглашений, а также пред заполнение начисления с учетов новых условий договора;</a:t>
            </a:r>
          </a:p>
          <a:p>
            <a:pPr marL="228600" lvl="1" indent="-158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11437F"/>
                </a:solidFill>
                <a:latin typeface="Raleway" pitchFamily="2" charset="0"/>
              </a:rPr>
              <a:t>Расширенные возможности работы с графиком платежей в части возможности формирования единого платежа за несколько периодов оплаты (объединение этапов);</a:t>
            </a:r>
          </a:p>
          <a:p>
            <a:pPr marL="228600" lvl="1" indent="-158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11437F"/>
                </a:solidFill>
                <a:latin typeface="Raleway" pitchFamily="2" charset="0"/>
              </a:rPr>
              <a:t>Квитирование платежей с переплатой;</a:t>
            </a:r>
          </a:p>
          <a:p>
            <a:pPr marL="228600" lvl="1" indent="-158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11437F"/>
                </a:solidFill>
                <a:latin typeface="Raleway" pitchFamily="2" charset="0"/>
              </a:rPr>
              <a:t>Формирование начислений на штрафы и пени, на процент за отсрочку платежа;</a:t>
            </a:r>
          </a:p>
          <a:p>
            <a:pPr marL="228600" lvl="1" indent="-158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11437F"/>
                </a:solidFill>
                <a:latin typeface="Raleway" pitchFamily="2" charset="0"/>
              </a:rPr>
              <a:t>Работа с начислениями по трехсторонним договорам.</a:t>
            </a:r>
          </a:p>
        </p:txBody>
      </p:sp>
    </p:spTree>
    <p:extLst>
      <p:ext uri="{BB962C8B-B14F-4D97-AF65-F5344CB8AC3E}">
        <p14:creationId xmlns:p14="http://schemas.microsoft.com/office/powerpoint/2010/main" val="1967300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3EB0E281-012A-4431-9A38-1230E8B31CF3}"/>
              </a:ext>
            </a:extLst>
          </p:cNvPr>
          <p:cNvSpPr txBox="1">
            <a:spLocks/>
          </p:cNvSpPr>
          <p:nvPr/>
        </p:nvSpPr>
        <p:spPr>
          <a:xfrm>
            <a:off x="4959950" y="18995"/>
            <a:ext cx="4191805" cy="569199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1700" b="1" i="0" kern="1200" cap="all">
                <a:solidFill>
                  <a:srgbClr val="CD0027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052" dirty="0">
              <a:solidFill>
                <a:schemeClr val="bg1"/>
              </a:solidFill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6FBD17C8-1C7C-C8EE-57C4-1EA71D20131B}"/>
              </a:ext>
            </a:extLst>
          </p:cNvPr>
          <p:cNvSpPr/>
          <p:nvPr/>
        </p:nvSpPr>
        <p:spPr>
          <a:xfrm>
            <a:off x="7198740" y="682356"/>
            <a:ext cx="1953015" cy="43630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CE91B-1409-7902-BCCB-C9AA27C0C778}"/>
              </a:ext>
            </a:extLst>
          </p:cNvPr>
          <p:cNvSpPr txBox="1"/>
          <p:nvPr/>
        </p:nvSpPr>
        <p:spPr>
          <a:xfrm>
            <a:off x="1022229" y="2558800"/>
            <a:ext cx="6584253" cy="470364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r>
              <a:rPr lang="ru-RU" sz="2104" b="1" dirty="0">
                <a:solidFill>
                  <a:srgbClr val="143371"/>
                </a:solidFill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71C65-A73E-310A-380A-154802D44EDC}"/>
              </a:ext>
            </a:extLst>
          </p:cNvPr>
          <p:cNvSpPr txBox="1"/>
          <p:nvPr/>
        </p:nvSpPr>
        <p:spPr>
          <a:xfrm>
            <a:off x="0" y="4834990"/>
            <a:ext cx="3644319" cy="308461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r>
              <a:rPr lang="en-US" sz="1052" dirty="0">
                <a:solidFill>
                  <a:schemeClr val="bg1">
                    <a:lumMod val="65000"/>
                  </a:schemeClr>
                </a:solidFill>
              </a:rPr>
              <a:t>www.roskazna.gov.ru</a:t>
            </a:r>
            <a:endParaRPr lang="ru-RU" sz="1052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DB8DE-6031-331C-35FB-54025208F3C9}"/>
              </a:ext>
            </a:extLst>
          </p:cNvPr>
          <p:cNvSpPr txBox="1"/>
          <p:nvPr/>
        </p:nvSpPr>
        <p:spPr>
          <a:xfrm>
            <a:off x="5144544" y="4831126"/>
            <a:ext cx="3631522" cy="308461"/>
          </a:xfrm>
          <a:prstGeom prst="rect">
            <a:avLst/>
          </a:prstGeom>
          <a:noFill/>
        </p:spPr>
        <p:txBody>
          <a:bodyPr wrap="square" lIns="145139" tIns="72570" rIns="145139" bIns="72570" rtlCol="0">
            <a:spAutoFit/>
          </a:bodyPr>
          <a:lstStyle/>
          <a:p>
            <a:pPr algn="r"/>
            <a:r>
              <a:rPr lang="ru-RU" sz="1052" dirty="0">
                <a:solidFill>
                  <a:schemeClr val="bg1">
                    <a:lumMod val="65000"/>
                  </a:schemeClr>
                </a:solidFill>
              </a:rPr>
              <a:t> г. Москва, 2024 год</a:t>
            </a:r>
          </a:p>
        </p:txBody>
      </p:sp>
    </p:spTree>
    <p:extLst>
      <p:ext uri="{BB962C8B-B14F-4D97-AF65-F5344CB8AC3E}">
        <p14:creationId xmlns:p14="http://schemas.microsoft.com/office/powerpoint/2010/main" val="2378441219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30133</TotalTime>
  <Words>471</Words>
  <Application>Microsoft Office PowerPoint</Application>
  <PresentationFormat>Экран (16:9)</PresentationFormat>
  <Paragraphs>86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PT Serif</vt:lpstr>
      <vt:lpstr>Raleway</vt:lpstr>
      <vt:lpstr>Times New Roman</vt:lpstr>
      <vt:lpstr>Trebuchet MS</vt:lpstr>
      <vt:lpstr>Wingdings</vt:lpstr>
      <vt:lpstr>Презентация_СКП_11-09-19</vt:lpstr>
      <vt:lpstr>1_Презентация_СКП_11-09-19</vt:lpstr>
      <vt:lpstr>2_Презентация_СКП_11-09-19</vt:lpstr>
      <vt:lpstr>3_Презентация_СКП_11-09-19</vt:lpstr>
      <vt:lpstr>4_Презентация_СКП_11-09-19</vt:lpstr>
      <vt:lpstr>Формирование начислений и их оплата в ГИС ТОРГИ при реализации государственного и муниципального имущества  Показ функционала   Е.И. Керимова Руководитель проекта разработки от Федерального казначейства</vt:lpstr>
      <vt:lpstr>НАДЕЛЕНИЕ ОРГАНИЗАЦИИ ПОЛНОМОЧИЯМИ</vt:lpstr>
      <vt:lpstr>НАДЕЛЕНИЕ ПОЛНОМОЧИЯМИ СОТРУДНИКОВ ОРГАНИЗАЦИИ</vt:lpstr>
      <vt:lpstr>ПЕРЕДАЧА ПОЛНОМОЧИЙ ДРУГОЙ ОРГАНИЗАЦИИ</vt:lpstr>
      <vt:lpstr>ОСНОВАНИЕ ДЛЯ ФОРМИРОВАНИЯ НАЧИСЛЕНИЯ</vt:lpstr>
      <vt:lpstr>ОСНОВАНИЕ ДЛЯ ФОРМИРОВАНИЯ НАЧИСЛЕНИЯ</vt:lpstr>
      <vt:lpstr>ФОРМИРОВАНИЕ НАЧИСЛЕНИЯ</vt:lpstr>
      <vt:lpstr>РЕГИСТРАЦИЯ НАЧИСЛЕНИЯ</vt:lpstr>
      <vt:lpstr>УВЕДОМЛЕНИЕ ПЛАТЕЛЬЩИКА</vt:lpstr>
      <vt:lpstr>ОПЛАТА НАЧИСЛЕНИЙ В ГИС ТОРГИ</vt:lpstr>
      <vt:lpstr>ИНФОРМИРОВАНИЕ ОБ ОПЛАТЕ</vt:lpstr>
      <vt:lpstr>РУЧНОЕ И ПРИНУДИТЕЛЬНОЕ КВИТИРОВАНИЕ НАЧИСЛЕНИЙ</vt:lpstr>
      <vt:lpstr>РАЗВИТИЕ СЕРВИСА НАЧИСЛЕНИЙ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системы  казначейских платежей</dc:title>
  <dc:creator>Чернов Андрей Анатольевич</dc:creator>
  <cp:lastModifiedBy>Виноградов Кирилл</cp:lastModifiedBy>
  <cp:revision>1016</cp:revision>
  <cp:lastPrinted>2020-04-28T10:38:50Z</cp:lastPrinted>
  <dcterms:created xsi:type="dcterms:W3CDTF">2019-11-05T11:34:20Z</dcterms:created>
  <dcterms:modified xsi:type="dcterms:W3CDTF">2024-05-16T09:49:19Z</dcterms:modified>
</cp:coreProperties>
</file>