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>
          <p15:clr>
            <a:srgbClr val="A4A3A4"/>
          </p15:clr>
        </p15:guide>
        <p15:guide id="2" pos="937">
          <p15:clr>
            <a:srgbClr val="A4A3A4"/>
          </p15:clr>
        </p15:guide>
        <p15:guide id="3" pos="597">
          <p15:clr>
            <a:srgbClr val="A4A3A4"/>
          </p15:clr>
        </p15:guide>
        <p15:guide id="4" pos="7174">
          <p15:clr>
            <a:srgbClr val="A4A3A4"/>
          </p15:clr>
        </p15:guide>
        <p15:guide id="5" pos="279">
          <p15:clr>
            <a:srgbClr val="A4A3A4"/>
          </p15:clr>
        </p15:guide>
        <p15:guide id="6" orient="horz" pos="1049">
          <p15:clr>
            <a:srgbClr val="A4A3A4"/>
          </p15:clr>
        </p15:guide>
        <p15:guide id="7" pos="202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2" y="54"/>
      </p:cViewPr>
      <p:guideLst>
        <p:guide orient="horz" pos="323"/>
        <p:guide pos="937"/>
        <p:guide pos="597"/>
        <p:guide pos="7174"/>
        <p:guide pos="279"/>
        <p:guide orient="horz" pos="1049"/>
        <p:guide pos="20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B640-623E-41EE-85C5-5518ACE117F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89A7C-83FF-4375-9220-20E040CD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12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B640-623E-41EE-85C5-5518ACE117F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89A7C-83FF-4375-9220-20E040CD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67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B640-623E-41EE-85C5-5518ACE117F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89A7C-83FF-4375-9220-20E040CD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71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B640-623E-41EE-85C5-5518ACE117F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89A7C-83FF-4375-9220-20E040CD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36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B640-623E-41EE-85C5-5518ACE117F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89A7C-83FF-4375-9220-20E040CD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84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B640-623E-41EE-85C5-5518ACE117F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89A7C-83FF-4375-9220-20E040CD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69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B640-623E-41EE-85C5-5518ACE117F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89A7C-83FF-4375-9220-20E040CD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2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B640-623E-41EE-85C5-5518ACE117F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89A7C-83FF-4375-9220-20E040CD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15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B640-623E-41EE-85C5-5518ACE117F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89A7C-83FF-4375-9220-20E040CD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0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B640-623E-41EE-85C5-5518ACE117F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89A7C-83FF-4375-9220-20E040CD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8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B640-623E-41EE-85C5-5518ACE117F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89A7C-83FF-4375-9220-20E040CD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2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6B640-623E-41EE-85C5-5518ACE117FD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89A7C-83FF-4375-9220-20E040CD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28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6.png"/><Relationship Id="rId5" Type="http://schemas.microsoft.com/office/2007/relationships/hdphoto" Target="../media/hdphoto3.wdp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6.png"/><Relationship Id="rId4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7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28.png"/><Relationship Id="rId4" Type="http://schemas.microsoft.com/office/2007/relationships/hdphoto" Target="../media/hdphoto8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1.wdp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0434B0"/>
              </a:gs>
              <a:gs pos="100000">
                <a:srgbClr val="043EBD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2883" y="5900058"/>
            <a:ext cx="4220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17.05.2024</a:t>
            </a:r>
          </a:p>
          <a:p>
            <a:r>
              <a:rPr lang="ru-RU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Москва</a:t>
            </a:r>
            <a:endParaRPr lang="ru-RU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81257" y="4896897"/>
            <a:ext cx="4220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Зафесов</a:t>
            </a:r>
            <a:r>
              <a:rPr lang="ru-RU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Ю.К.</a:t>
            </a:r>
            <a:endParaRPr lang="ru-RU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27" y="390837"/>
            <a:ext cx="2421760" cy="109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528" y="390837"/>
            <a:ext cx="3065734" cy="102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2313050"/>
            <a:ext cx="12192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8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СЕКЦИЯ 5. ЗАКУПКИ В СФЕРЕ ЭНЕРГЕТИКИ</a:t>
            </a:r>
          </a:p>
          <a:p>
            <a:pPr algn="ctr"/>
            <a:r>
              <a:rPr lang="ru-RU" sz="2800" dirty="0" err="1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Импортозамещение</a:t>
            </a:r>
            <a:r>
              <a:rPr lang="ru-RU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ru-RU" sz="28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Нормативное </a:t>
            </a:r>
            <a:r>
              <a:rPr lang="ru-RU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регулирование закупок госкомпаний. Реализация отраслевого плана </a:t>
            </a:r>
            <a:r>
              <a:rPr lang="ru-RU" sz="28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импортозамещения</a:t>
            </a:r>
            <a:r>
              <a:rPr lang="ru-RU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pic>
        <p:nvPicPr>
          <p:cNvPr id="13" name="Picture 6" descr="https://sun9-27.userapi.com/impg/ZRsKzohvpaCqrS2n5_J7Ax4MTR9Sz_F0zx46wg/w4CYTlya7Aw.jpg?size=2560x1810&amp;quality=95&amp;sign=75abb10319b1f16b54ebeaada956effc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37901" l="46133" r="98789">
                        <a14:foregroundMark x1="82148" y1="2320" x2="95820" y2="3204"/>
                        <a14:foregroundMark x1="82227" y1="1989" x2="96367" y2="2762"/>
                        <a14:foregroundMark x1="96445" y1="2983" x2="97852" y2="216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397" b="60894"/>
          <a:stretch/>
        </p:blipFill>
        <p:spPr bwMode="auto">
          <a:xfrm rot="1111138">
            <a:off x="4284297" y="5133173"/>
            <a:ext cx="1573887" cy="157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s://sun9-27.userapi.com/impg/ZRsKzohvpaCqrS2n5_J7Ax4MTR9Sz_F0zx46wg/w4CYTlya7Aw.jpg?size=2560x1810&amp;quality=95&amp;sign=75abb10319b1f16b54ebeaada956effc&amp;type=albu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37901" l="46133" r="98789">
                        <a14:foregroundMark x1="82148" y1="2320" x2="95820" y2="3204"/>
                        <a14:foregroundMark x1="82227" y1="1989" x2="96367" y2="2762"/>
                        <a14:foregroundMark x1="96445" y1="2983" x2="97852" y2="216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397" b="60894"/>
          <a:stretch/>
        </p:blipFill>
        <p:spPr bwMode="auto">
          <a:xfrm rot="19810915">
            <a:off x="5929165" y="4605657"/>
            <a:ext cx="1573887" cy="157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22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2900" y="447020"/>
            <a:ext cx="8425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Нормативно-правовая база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6305" y="2211664"/>
            <a:ext cx="23744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Закон 488-ФЗ</a:t>
            </a:r>
            <a:endParaRPr lang="ru-RU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0" y="343843"/>
            <a:ext cx="1244600" cy="5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72731" y="1687661"/>
            <a:ext cx="2272727" cy="28317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92451" y="1505293"/>
            <a:ext cx="7696274" cy="3184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Федеральный закон от 31.12.2014 № 488-ФЗ «О промышленной политике в Российской Федерации» (ч. 1 и ч. 2 ст. 18) устанавливает, что «при осуществлении закупок товаров, работ, услуг отдельными видами юридических лиц, указанных в Федеральном законе от 18 июля 2011 года № 223-ФЗ «О закупках товаров, работ, услуг отдельными видами юридических лиц», устанавливается приоритет промышленной продукции, произведенной на территории Российской Федерации, на континентальном шельфе Российской Федерации, в исключительной экономической зоне Российской Федерации, перед промышленной продукцией, произведенной на территориях иностранных государств» посредством установления приоритета товаров российского происхождения по отношению к товарам, происходящим из иностранного государства в соответствии с Законом № 223-ФЗ.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26" name="Picture 2" descr="Герб России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229" y="2772547"/>
            <a:ext cx="983732" cy="108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 flipV="1">
            <a:off x="1246928" y="4098930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1246928" y="3973451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1246928" y="4224409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55"/>
          <p:cNvSpPr/>
          <p:nvPr/>
        </p:nvSpPr>
        <p:spPr>
          <a:xfrm flipV="1">
            <a:off x="3756025" y="5073292"/>
            <a:ext cx="7632700" cy="45719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28575">
            <a:solidFill>
              <a:srgbClr val="F16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4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56025" y="5298382"/>
            <a:ext cx="385157" cy="52729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4271059" y="5298382"/>
            <a:ext cx="7117666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488-ФЗ не устанавливает каких-то приоритетов и преференций отечественной продукции, а содержит отсылочную норму к 223-ФЗ.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91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725838" y="1483688"/>
            <a:ext cx="7662887" cy="232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ru-RU" sz="1600" b="1" dirty="0">
                <a:solidFill>
                  <a:srgbClr val="052EA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Закон </a:t>
            </a:r>
            <a:r>
              <a:rPr lang="ru-RU" sz="1600" b="1" dirty="0" smtClean="0">
                <a:solidFill>
                  <a:srgbClr val="052EA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223-ФЗ </a:t>
            </a:r>
            <a:r>
              <a:rPr lang="ru-RU" sz="1600" b="1" dirty="0">
                <a:solidFill>
                  <a:srgbClr val="052EA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устанавливает общие обязательные принципы закупок (ч. 1 ст. 3):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информационная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открытость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закупки;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равноправие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справедливость, отсутствие дискриминации и необоснованных ограничений конкуренции по отношению к участникам закупки;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целевое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экономически эффективное расходование денежных средств на приобретение товаров, работ, услуг (с учетом при необходимости стоимости жизненного цикла закупаемой продукции) и реализация мер, направленных на сокращение издержек заказчика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1312" y="2189291"/>
            <a:ext cx="23744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Закон 223-ФЗ</a:t>
            </a:r>
            <a:endParaRPr lang="ru-RU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47738" y="1665288"/>
            <a:ext cx="2272727" cy="28317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Picture 2" descr="Герб России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236" y="2750174"/>
            <a:ext cx="983732" cy="108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V="1">
            <a:off x="1221935" y="4076557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1221935" y="3951078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1221935" y="4202036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3768909" y="4954947"/>
            <a:ext cx="7619816" cy="1729113"/>
          </a:xfrm>
          <a:prstGeom prst="rect">
            <a:avLst/>
          </a:prstGeom>
          <a:noFill/>
          <a:ln w="19050">
            <a:solidFill>
              <a:srgbClr val="F16D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42900" y="447020"/>
            <a:ext cx="8425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Нормативно-правовая база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2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0" y="343843"/>
            <a:ext cx="1244600" cy="5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3891674" y="5073293"/>
            <a:ext cx="737428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Закон 223-ФЗ не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содержит каких-то ограничений/требований/допусков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для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иностранной продукции или приоритетов и преференций для российской продукции, при этом, принципы закона обязывают заказчика избегать ограничений конкуренции (необоснованных), руководствоваться экономически эффективным расходованием денежных средств и т.п.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5" name="object 55"/>
          <p:cNvSpPr/>
          <p:nvPr/>
        </p:nvSpPr>
        <p:spPr>
          <a:xfrm flipV="1">
            <a:off x="3756025" y="3869658"/>
            <a:ext cx="7632700" cy="45719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28575">
            <a:solidFill>
              <a:srgbClr val="F16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4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99131" y="4066478"/>
            <a:ext cx="385157" cy="5272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47909" y="4019703"/>
            <a:ext cx="7140815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Закон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223-ФЗ</a:t>
            </a:r>
            <a:r>
              <a:rPr lang="en-US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устанавливает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право Правительства определить приоритеты для отечественной продукции.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66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629904" y="2241550"/>
            <a:ext cx="775882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24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2017 года по настоящее время никаких изменений в практике применения документа нет. Также два похода (либо в зависимости от позиции территориального органа ФАС не учитываем п. 8 Постановления (Приоритет устанавливается с учетом положений Генерального соглашения по тарифам и торговле 1994 года и Договора о Евразийском экономическом союзе от 29 мая 2014 г.), либо учитываем (здесь больше судебной практики, т.к. суды читают и Конституцию и международные договоры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Изменения 925-ПП за прошедшие годы касались исключительно дополнений в части реестров (единый реестр российской радиоэлектронной продукции, единый реестр российских программ для электронных вычислительных машин и баз данных) и новых территорий (ЛНР, ДНР).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6856" y="2291838"/>
            <a:ext cx="23744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Постановление Правительства </a:t>
            </a:r>
          </a:p>
          <a:p>
            <a:pPr algn="ctr"/>
            <a:r>
              <a:rPr lang="ru-RU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№ 925</a:t>
            </a:r>
            <a:endParaRPr lang="ru-RU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3283" y="2241550"/>
            <a:ext cx="2272727" cy="28317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Picture 2" descr="Герб России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781" y="3326436"/>
            <a:ext cx="983732" cy="108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V="1">
            <a:off x="1177480" y="4652819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1177480" y="4527340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1177480" y="4778298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342900" y="447020"/>
            <a:ext cx="8425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Нормативно-правовая база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2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0" y="343843"/>
            <a:ext cx="1244600" cy="5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385132" y="929896"/>
            <a:ext cx="11273467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Постановление Правительства РФ от 16.09.2016 N 925 «О приоритете товаров российского происхождения, работ, услуг, выполняемых, оказываемых российскими лицами, по отношению к товарам, происходящим из иностранного государства, работам, услугам, выполняемым, оказываемым иностранными лицами».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4" name="object 7"/>
          <p:cNvSpPr/>
          <p:nvPr/>
        </p:nvSpPr>
        <p:spPr>
          <a:xfrm>
            <a:off x="444500" y="1819529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38100">
            <a:solidFill>
              <a:srgbClr val="F16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Прямоугольник 24"/>
          <p:cNvSpPr/>
          <p:nvPr/>
        </p:nvSpPr>
        <p:spPr>
          <a:xfrm>
            <a:off x="3599728" y="4109995"/>
            <a:ext cx="7788998" cy="1729113"/>
          </a:xfrm>
          <a:prstGeom prst="rect">
            <a:avLst/>
          </a:prstGeom>
          <a:noFill/>
          <a:ln w="19050">
            <a:solidFill>
              <a:srgbClr val="F16D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25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674996" y="3183591"/>
            <a:ext cx="7704230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80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Проблематика в применении: 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рамках конкурентных закупок требование                               о предоставлении товаров из реестров не соответствует 223-ФЗ, за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непредоставление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данных из реестров заявку не отклонишь (т.к. можно предоставить и иностранный товар).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6856" y="2291838"/>
            <a:ext cx="23744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Постановление Правительства </a:t>
            </a:r>
          </a:p>
          <a:p>
            <a:pPr algn="ctr"/>
            <a:r>
              <a:rPr lang="ru-RU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№ 2013</a:t>
            </a:r>
            <a:endParaRPr lang="ru-RU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3283" y="2241550"/>
            <a:ext cx="2272727" cy="28317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Picture 2" descr="Герб России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781" y="3326436"/>
            <a:ext cx="983732" cy="108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V="1">
            <a:off x="1177480" y="4652819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1177480" y="4527340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1177480" y="4778298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342900" y="447020"/>
            <a:ext cx="8425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Нормативно-правовая база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2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0" y="343843"/>
            <a:ext cx="1244600" cy="5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342899" y="946520"/>
            <a:ext cx="11045825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lnSpc>
                <a:spcPct val="115000"/>
              </a:lnSpc>
              <a:spcAft>
                <a:spcPts val="6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Постановление Правительства РФ от 03.12.2020 N 2013 «О минимальной доле закупок товаров российского происхождения»</a:t>
            </a:r>
          </a:p>
        </p:txBody>
      </p:sp>
      <p:sp>
        <p:nvSpPr>
          <p:cNvPr id="24" name="object 7"/>
          <p:cNvSpPr/>
          <p:nvPr/>
        </p:nvSpPr>
        <p:spPr>
          <a:xfrm>
            <a:off x="444500" y="1472288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38100">
            <a:solidFill>
              <a:srgbClr val="F16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Прямоугольник 29"/>
          <p:cNvSpPr/>
          <p:nvPr/>
        </p:nvSpPr>
        <p:spPr>
          <a:xfrm>
            <a:off x="3674996" y="4673917"/>
            <a:ext cx="7704229" cy="1109633"/>
          </a:xfrm>
          <a:prstGeom prst="rect">
            <a:avLst/>
          </a:prstGeom>
          <a:noFill/>
          <a:ln w="19050">
            <a:solidFill>
              <a:srgbClr val="F16D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674996" y="4732222"/>
            <a:ext cx="7516407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части отчетности – отдельно по ПП 2013 отчетности нет, но в рамках размещения информации о договорах заказчики обязаны указывать сведения о товаре, в том силе в разрезе ОКПД из ПП 2013.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367213" y="2230595"/>
            <a:ext cx="7021512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Документом установлено требование к заказчикам о минимальной доле продукции, при этом каких-либо механизмов для достижения такой доли постановлением не предусмотрено.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3" name="object 4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68908" y="2387050"/>
            <a:ext cx="385157" cy="52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7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42900" y="974295"/>
            <a:ext cx="10213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Roboto" panose="02000000000000000000" pitchFamily="2" charset="0"/>
                <a:ea typeface="Roboto" panose="02000000000000000000" pitchFamily="2" charset="0"/>
              </a:rPr>
              <a:t>Получение статуса российского производителя и доступа к государственной поддержке</a:t>
            </a:r>
            <a:endParaRPr lang="ru-RU" sz="16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45683" y="4043011"/>
            <a:ext cx="2594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Промышленные производители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02514" y="4133039"/>
            <a:ext cx="1715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ППРФ №719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58819" y="2681744"/>
            <a:ext cx="1836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Roboto" panose="02000000000000000000" pitchFamily="2" charset="0"/>
                <a:ea typeface="Roboto" panose="02000000000000000000" pitchFamily="2" charset="0"/>
              </a:rPr>
              <a:t>Госзакупки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89910" y="3662371"/>
            <a:ext cx="1743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Субсидии ФРП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58819" y="4340267"/>
            <a:ext cx="139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Налоговые льготы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14" b="89916" l="10000" r="90000">
                        <a14:foregroundMark x1="48333" y1="64034" x2="48333" y2="64034"/>
                        <a14:backgroundMark x1="65500" y1="50252" x2="65500" y2="50252"/>
                        <a14:backgroundMark x1="65500" y1="52605" x2="65500" y2="52605"/>
                        <a14:backgroundMark x1="65167" y1="54790" x2="65167" y2="54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503" y="2667911"/>
            <a:ext cx="1530558" cy="151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Шеврон 16"/>
          <p:cNvSpPr/>
          <p:nvPr/>
        </p:nvSpPr>
        <p:spPr>
          <a:xfrm>
            <a:off x="5756833" y="3660079"/>
            <a:ext cx="229822" cy="317337"/>
          </a:xfrm>
          <a:prstGeom prst="chevron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Шеврон 18"/>
          <p:cNvSpPr/>
          <p:nvPr/>
        </p:nvSpPr>
        <p:spPr>
          <a:xfrm>
            <a:off x="7943150" y="3627179"/>
            <a:ext cx="229822" cy="317337"/>
          </a:xfrm>
          <a:prstGeom prst="chevron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908760" y="2667911"/>
            <a:ext cx="1715161" cy="2313673"/>
          </a:xfrm>
          <a:prstGeom prst="round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102515" y="2667911"/>
            <a:ext cx="1715161" cy="2313673"/>
          </a:xfrm>
          <a:prstGeom prst="round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220" name="Picture 4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111" b="76556" l="3000" r="96667">
                        <a14:foregroundMark x1="32333" y1="37222" x2="32333" y2="37222"/>
                        <a14:foregroundMark x1="56444" y1="34444" x2="56444" y2="34444"/>
                        <a14:foregroundMark x1="56556" y1="37778" x2="56556" y2="37778"/>
                        <a14:foregroundMark x1="57111" y1="41889" x2="57111" y2="41889"/>
                        <a14:foregroundMark x1="56778" y1="45667" x2="56778" y2="45667"/>
                        <a14:foregroundMark x1="56444" y1="48667" x2="56444" y2="48667"/>
                        <a14:foregroundMark x1="57556" y1="53556" x2="57556" y2="53556"/>
                        <a14:foregroundMark x1="56889" y1="56556" x2="56889" y2="56556"/>
                        <a14:foregroundMark x1="77000" y1="56667" x2="77000" y2="56667"/>
                        <a14:foregroundMark x1="78778" y1="52444" x2="78778" y2="52444"/>
                        <a14:foregroundMark x1="80333" y1="48889" x2="80333" y2="48889"/>
                        <a14:foregroundMark x1="80889" y1="45556" x2="80889" y2="45556"/>
                        <a14:foregroundMark x1="83000" y1="41778" x2="83000" y2="41778"/>
                        <a14:foregroundMark x1="83111" y1="37556" x2="83111" y2="37556"/>
                        <a14:foregroundMark x1="83000" y1="34556" x2="83000" y2="34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757" b="23394"/>
          <a:stretch/>
        </p:blipFill>
        <p:spPr bwMode="auto">
          <a:xfrm>
            <a:off x="6165149" y="3102854"/>
            <a:ext cx="1455881" cy="76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Прямая соединительная линия 23"/>
          <p:cNvCxnSpPr/>
          <p:nvPr/>
        </p:nvCxnSpPr>
        <p:spPr>
          <a:xfrm>
            <a:off x="8431770" y="3031265"/>
            <a:ext cx="1826797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8449373" y="3979018"/>
            <a:ext cx="1826797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8449373" y="4925042"/>
            <a:ext cx="1826797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0188037" y="2424577"/>
            <a:ext cx="711774" cy="6153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222" name="Picture 6" descr="Picture background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930" b="97266" l="10000" r="90000">
                        <a14:foregroundMark x1="37717" y1="56836" x2="37717" y2="56836"/>
                        <a14:backgroundMark x1="31413" y1="90039" x2="31413" y2="90039"/>
                        <a14:backgroundMark x1="43913" y1="90039" x2="43913" y2="90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23" r="28359"/>
          <a:stretch/>
        </p:blipFill>
        <p:spPr bwMode="auto">
          <a:xfrm>
            <a:off x="9921649" y="2506336"/>
            <a:ext cx="399499" cy="49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Picture background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50" b="100000" l="250" r="98750">
                        <a14:foregroundMark x1="22500" y1="29750" x2="22500" y2="29750"/>
                        <a14:foregroundMark x1="12750" y1="14000" x2="40250" y2="15250"/>
                        <a14:foregroundMark x1="13750" y1="14000" x2="37750" y2="12000"/>
                        <a14:foregroundMark x1="40500" y1="13750" x2="21750" y2="7250"/>
                        <a14:foregroundMark x1="23000" y1="10500" x2="8750" y2="15750"/>
                        <a14:foregroundMark x1="8750" y1="16000" x2="27000" y2="22000"/>
                        <a14:foregroundMark x1="26500" y1="21250" x2="43250" y2="15750"/>
                        <a14:foregroundMark x1="8750" y1="26500" x2="26250" y2="32250"/>
                        <a14:foregroundMark x1="25750" y1="31750" x2="48250" y2="27250"/>
                        <a14:foregroundMark x1="7750" y1="36500" x2="27000" y2="42000"/>
                        <a14:foregroundMark x1="10250" y1="49750" x2="22750" y2="51250"/>
                        <a14:foregroundMark x1="28250" y1="41500" x2="28250" y2="41500"/>
                        <a14:foregroundMark x1="28250" y1="41750" x2="30750" y2="40000"/>
                        <a14:foregroundMark x1="10000" y1="60250" x2="22750" y2="64250"/>
                        <a14:foregroundMark x1="22000" y1="62500" x2="25000" y2="64000"/>
                        <a14:foregroundMark x1="51750" y1="38250" x2="31750" y2="58750"/>
                        <a14:foregroundMark x1="54500" y1="36750" x2="78000" y2="41750"/>
                        <a14:foregroundMark x1="80500" y1="46250" x2="87250" y2="65250"/>
                        <a14:foregroundMark x1="60250" y1="34250" x2="78750" y2="40000"/>
                        <a14:foregroundMark x1="82750" y1="42750" x2="90000" y2="59500"/>
                        <a14:foregroundMark x1="90250" y1="60000" x2="83250" y2="78500"/>
                        <a14:foregroundMark x1="85250" y1="77750" x2="61250" y2="87500"/>
                        <a14:foregroundMark x1="65250" y1="89750" x2="43750" y2="84000"/>
                        <a14:foregroundMark x1="48500" y1="87750" x2="30500" y2="58750"/>
                        <a14:foregroundMark x1="38500" y1="66500" x2="44250" y2="50250"/>
                        <a14:foregroundMark x1="64500" y1="57500" x2="64500" y2="57500"/>
                        <a14:foregroundMark x1="60500" y1="57750" x2="67000" y2="52250"/>
                        <a14:foregroundMark x1="58750" y1="52000" x2="67000" y2="57500"/>
                        <a14:foregroundMark x1="60750" y1="67250" x2="85250" y2="68000"/>
                        <a14:backgroundMark x1="53250" y1="48500" x2="53250" y2="48500"/>
                        <a14:backgroundMark x1="55750" y1="45250" x2="53250" y2="73250"/>
                        <a14:backgroundMark x1="54750" y1="43250" x2="75250" y2="45750"/>
                        <a14:backgroundMark x1="73000" y1="48250" x2="77000" y2="56500"/>
                        <a14:backgroundMark x1="49250" y1="72500" x2="69250" y2="73750"/>
                        <a14:backgroundMark x1="59250" y1="63250" x2="68250" y2="6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0596" y="3367351"/>
            <a:ext cx="585457" cy="58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Picture background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0596" y="4451532"/>
            <a:ext cx="443570" cy="42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947738" y="2556624"/>
            <a:ext cx="23744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Постановление Правительства </a:t>
            </a:r>
          </a:p>
          <a:p>
            <a:pPr algn="ctr"/>
            <a:r>
              <a:rPr lang="ru-RU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№ 719</a:t>
            </a:r>
            <a:endParaRPr lang="ru-RU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24165" y="2506336"/>
            <a:ext cx="2272727" cy="28317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9" name="Picture 2" descr="Герб России — Википедия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663" y="3591222"/>
            <a:ext cx="983732" cy="108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Прямая соединительная линия 29"/>
          <p:cNvCxnSpPr/>
          <p:nvPr/>
        </p:nvCxnSpPr>
        <p:spPr>
          <a:xfrm flipV="1">
            <a:off x="1298362" y="4917605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1298362" y="4792126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1298362" y="5043084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342900" y="447020"/>
            <a:ext cx="8425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Нормативно-правовая база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1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0" y="343843"/>
            <a:ext cx="1244600" cy="5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7"/>
          <p:cNvSpPr/>
          <p:nvPr/>
        </p:nvSpPr>
        <p:spPr>
          <a:xfrm>
            <a:off x="444500" y="1472288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38100">
            <a:solidFill>
              <a:srgbClr val="F16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45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42900" y="977621"/>
            <a:ext cx="10585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</a:rPr>
              <a:t>Эволюция постановления Правительства Российском Федерации от 17 июля 2015 г. № 719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8499" y="2419286"/>
            <a:ext cx="2609437" cy="4083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Востребованность инструмента</a:t>
            </a:r>
          </a:p>
          <a:p>
            <a:pPr>
              <a:spcAft>
                <a:spcPts val="3000"/>
              </a:spcAft>
            </a:pP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Количество отраслей</a:t>
            </a:r>
          </a:p>
          <a:p>
            <a:pPr>
              <a:spcAft>
                <a:spcPts val="2100"/>
              </a:spcAft>
            </a:pP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Продукция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Срок действия подтверждающих документов</a:t>
            </a:r>
          </a:p>
          <a:p>
            <a:pPr>
              <a:spcAft>
                <a:spcPts val="1200"/>
              </a:spcAft>
            </a:pP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Способ подачи документов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Сроки рассмотрения</a:t>
            </a:r>
          </a:p>
          <a:p>
            <a:endParaRPr lang="ru-RU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634770" y="2217276"/>
            <a:ext cx="3931288" cy="4149183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662896" y="2217275"/>
            <a:ext cx="3931288" cy="4149183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 flipV="1">
            <a:off x="1008732" y="2937459"/>
            <a:ext cx="10585450" cy="53678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1032275" y="3602391"/>
            <a:ext cx="10585450" cy="53678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ятиугольник 8"/>
          <p:cNvSpPr/>
          <p:nvPr/>
        </p:nvSpPr>
        <p:spPr>
          <a:xfrm rot="5400000">
            <a:off x="9423884" y="276605"/>
            <a:ext cx="409312" cy="3931287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0" name="Пятиугольник 39"/>
          <p:cNvSpPr/>
          <p:nvPr/>
        </p:nvSpPr>
        <p:spPr>
          <a:xfrm rot="5400000">
            <a:off x="5395758" y="276606"/>
            <a:ext cx="409312" cy="3931287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50015" y="2035891"/>
            <a:ext cx="3897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2015 г.</a:t>
            </a:r>
            <a:endParaRPr lang="ru-RU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662890" y="2049954"/>
            <a:ext cx="3931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2024 г.</a:t>
            </a:r>
            <a:endParaRPr lang="ru-RU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63854" y="2462977"/>
            <a:ext cx="2718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Средняя или низкая</a:t>
            </a:r>
            <a:endParaRPr lang="ru-RU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621573" y="2466495"/>
            <a:ext cx="4013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Высокая 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lang="ru-RU" sz="105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национальный режим, включение требований в субсидии)</a:t>
            </a:r>
            <a:endParaRPr lang="ru-RU" sz="105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634768" y="2994704"/>
            <a:ext cx="393129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 отраслей</a:t>
            </a:r>
          </a:p>
          <a:p>
            <a:r>
              <a:rPr lang="ru-RU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 технических операций Выполнение &lt; 7 операций</a:t>
            </a:r>
            <a:endParaRPr lang="ru-RU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662890" y="2983912"/>
            <a:ext cx="3954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28 отраслей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Более </a:t>
            </a: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150 технических операций, различные критерии учёта операций</a:t>
            </a:r>
            <a:endParaRPr lang="ru-RU" sz="105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650014" y="3797314"/>
            <a:ext cx="3947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Около 230 кодов ОКПД-2</a:t>
            </a:r>
            <a:endParaRPr lang="ru-RU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10712" y="3624201"/>
            <a:ext cx="3907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Более 1100 кодов ОКПД-2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Более 309 тыс. ед. продукции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Прирост продукции на 5-7% в месяц</a:t>
            </a:r>
            <a:endParaRPr lang="ru-RU" sz="1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 flipV="1">
            <a:off x="1032275" y="4248123"/>
            <a:ext cx="10585450" cy="53678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V="1">
            <a:off x="1032275" y="4996735"/>
            <a:ext cx="10585450" cy="53678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3599662" y="4488200"/>
            <a:ext cx="3947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 год</a:t>
            </a:r>
            <a:endParaRPr lang="ru-RU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710711" y="4488200"/>
            <a:ext cx="3947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 года</a:t>
            </a:r>
            <a:endParaRPr lang="ru-RU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626469" y="5039208"/>
            <a:ext cx="3971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Бумажный с минимальным уровнем автоматизации</a:t>
            </a:r>
            <a:endParaRPr lang="ru-RU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662892" y="4977652"/>
            <a:ext cx="3907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Электронная подача и обработка документов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Введен акт переоценки</a:t>
            </a:r>
            <a:endParaRPr lang="ru-RU" sz="1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 flipV="1">
            <a:off x="1032275" y="5591343"/>
            <a:ext cx="10585450" cy="53678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641712" y="5645021"/>
            <a:ext cx="3956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 среднем 4-6 месяцев</a:t>
            </a:r>
            <a:endParaRPr lang="ru-RU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686434" y="5645021"/>
            <a:ext cx="3939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ТПП</a:t>
            </a:r>
            <a:r>
              <a:rPr lang="en-US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/</a:t>
            </a:r>
            <a:r>
              <a:rPr lang="ru-RU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МПТ дней: 21</a:t>
            </a:r>
            <a:r>
              <a:rPr lang="en-US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/</a:t>
            </a:r>
            <a:r>
              <a:rPr lang="ru-RU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+ контроль соблюдения сроков в ГИСП (не более 26 рабочих дней)</a:t>
            </a:r>
            <a:endParaRPr lang="ru-RU" sz="1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433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48" y="2469952"/>
            <a:ext cx="444457" cy="44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4948" y="3075301"/>
            <a:ext cx="463551" cy="46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37" y="3744793"/>
            <a:ext cx="584046" cy="51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609" l="10000" r="90000">
                        <a14:foregroundMark x1="49239" y1="27734" x2="59891" y2="34180"/>
                        <a14:foregroundMark x1="64565" y1="14453" x2="64565" y2="14453"/>
                        <a14:foregroundMark x1="69348" y1="28516" x2="69348" y2="28516"/>
                        <a14:foregroundMark x1="73478" y1="40234" x2="73478" y2="40234"/>
                        <a14:foregroundMark x1="74783" y1="57031" x2="74783" y2="57031"/>
                        <a14:foregroundMark x1="72935" y1="72461" x2="72935" y2="72461"/>
                        <a14:foregroundMark x1="68804" y1="82227" x2="68804" y2="822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33" y="4396578"/>
            <a:ext cx="911517" cy="50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Picture background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69" y="5119016"/>
            <a:ext cx="499168" cy="49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8" name="Picture 12" descr="Picture background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41" y="5717901"/>
            <a:ext cx="415880" cy="41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Прямоугольник 55"/>
          <p:cNvSpPr/>
          <p:nvPr/>
        </p:nvSpPr>
        <p:spPr>
          <a:xfrm>
            <a:off x="342900" y="447020"/>
            <a:ext cx="8425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Нормативно-правовая база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1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0" y="343843"/>
            <a:ext cx="1244600" cy="5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7"/>
          <p:cNvSpPr/>
          <p:nvPr/>
        </p:nvSpPr>
        <p:spPr>
          <a:xfrm>
            <a:off x="444500" y="1472288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38100">
            <a:solidFill>
              <a:srgbClr val="F16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783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657704" y="2192575"/>
            <a:ext cx="7731021" cy="3184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Согласно указу с 31 марта 2022 г. заказчики (за исключением организаций                                     с муниципальным участием), осуществляющие закупки в соответствии                            с 223-ФЗ, не могут осуществлять закупки иностранного программного обеспечения, в том числе в составе программно-аппаратных комплексов. И в целях его использования на принадлежащих им значимых объектах критической информационной инфраструктуры Российской Федерации (КИИ), а также закупки услуг, необходимых для использования этого программного обеспечения на таких объектах,                                        без согласования возможности осуществления закупок с федеральным органом исполнительной власти, уполномоченным Правительством Российской Федерации, или с Центральным банком Российской Федерации (в соответствии с его полномочиями, установленными законодательством Российской Федерации).</a:t>
            </a:r>
            <a:endParaRPr lang="ru-RU" sz="1600" dirty="0">
              <a:effectLst/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03283" y="2419159"/>
            <a:ext cx="22727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Указ</a:t>
            </a:r>
          </a:p>
          <a:p>
            <a:pPr algn="ctr"/>
            <a:r>
              <a:rPr lang="ru-RU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Президента РФ</a:t>
            </a:r>
          </a:p>
          <a:p>
            <a:pPr algn="ctr"/>
            <a:r>
              <a:rPr lang="ru-RU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№ 166</a:t>
            </a:r>
            <a:endParaRPr lang="ru-RU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3283" y="2368871"/>
            <a:ext cx="2272727" cy="28317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Picture 2" descr="Герб России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781" y="3453757"/>
            <a:ext cx="983732" cy="108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V="1">
            <a:off x="1177480" y="4780140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1177480" y="4654661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1177480" y="4905619"/>
            <a:ext cx="1673220" cy="21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342900" y="447020"/>
            <a:ext cx="8425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Нормативно-правовая база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2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0" y="343843"/>
            <a:ext cx="1244600" cy="5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342900" y="915032"/>
            <a:ext cx="1131570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lnSpc>
                <a:spcPct val="115000"/>
              </a:lnSpc>
              <a:spcAft>
                <a:spcPts val="6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Указ Президента РФ от 30.03.2022 N 166 «О мерах по обеспечению технологической независимости и безопасности критической информационной инфраструктуры Российской Федерации» </a:t>
            </a:r>
          </a:p>
        </p:txBody>
      </p:sp>
      <p:sp>
        <p:nvSpPr>
          <p:cNvPr id="24" name="object 7"/>
          <p:cNvSpPr/>
          <p:nvPr/>
        </p:nvSpPr>
        <p:spPr>
          <a:xfrm>
            <a:off x="444500" y="15028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38100">
            <a:solidFill>
              <a:srgbClr val="F16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203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7394" y="5446849"/>
            <a:ext cx="31187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Вчера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831832" y="5396391"/>
            <a:ext cx="10585450" cy="0"/>
          </a:xfrm>
          <a:prstGeom prst="line">
            <a:avLst/>
          </a:prstGeom>
          <a:ln w="28575">
            <a:solidFill>
              <a:srgbClr val="3D6A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2916854" y="5306662"/>
            <a:ext cx="192150" cy="192150"/>
          </a:xfrm>
          <a:prstGeom prst="ellipse">
            <a:avLst/>
          </a:prstGeom>
          <a:solidFill>
            <a:srgbClr val="F16D24"/>
          </a:solidFill>
          <a:ln>
            <a:solidFill>
              <a:srgbClr val="F16D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028482" y="5300316"/>
            <a:ext cx="192150" cy="192150"/>
          </a:xfrm>
          <a:prstGeom prst="ellipse">
            <a:avLst/>
          </a:prstGeom>
          <a:solidFill>
            <a:srgbClr val="F16D24"/>
          </a:solidFill>
          <a:ln>
            <a:solidFill>
              <a:srgbClr val="F16D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05799" y="5449129"/>
            <a:ext cx="31187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Сегодня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13502" y="5446848"/>
            <a:ext cx="52037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Завтра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2900" y="447020"/>
            <a:ext cx="8425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err="1" smtClean="0">
                <a:latin typeface="Roboto" panose="02000000000000000000" pitchFamily="2" charset="0"/>
                <a:ea typeface="Roboto" panose="02000000000000000000" pitchFamily="2" charset="0"/>
              </a:rPr>
              <a:t>Импортозамещение</a:t>
            </a: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 в российской экономике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0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0" y="343843"/>
            <a:ext cx="1244600" cy="5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1" r="39598"/>
          <a:stretch/>
        </p:blipFill>
        <p:spPr bwMode="auto">
          <a:xfrm>
            <a:off x="3727131" y="2642473"/>
            <a:ext cx="1656718" cy="265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7"/>
          <a:stretch/>
        </p:blipFill>
        <p:spPr bwMode="auto">
          <a:xfrm>
            <a:off x="7269825" y="1452215"/>
            <a:ext cx="2996510" cy="384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33"/>
          <a:stretch/>
        </p:blipFill>
        <p:spPr bwMode="auto">
          <a:xfrm>
            <a:off x="1310915" y="3143117"/>
            <a:ext cx="1168289" cy="215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78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0095" y="4331949"/>
            <a:ext cx="109442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Правительственная комиссия по </a:t>
            </a:r>
            <a:r>
              <a:rPr lang="ru-RU" sz="1600" dirty="0" err="1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импортозамещению</a:t>
            </a:r>
            <a:r>
              <a:rPr lang="ru-RU" sz="16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является координационным органом, образованным для обеспечения согласованных действий федеральных органов исполнительной власти, органов исполнительной власти субъектов Российской Федерации, органов местного самоуправления и организаций в целях реализации государственной политики в сфере </a:t>
            </a:r>
            <a:r>
              <a:rPr lang="ru-RU" sz="1600" dirty="0" err="1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импортозамещения</a:t>
            </a:r>
            <a:r>
              <a:rPr lang="ru-RU" sz="16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обеспечения снижения зависимости отраслей промышленности от импорта, а также оперативного решения вопросов, касающихся создания условий для своевременного и полного удовлетворения потребностей юридических лиц в продукции отраслей промышленности.</a:t>
            </a:r>
            <a:endParaRPr lang="ru-RU" sz="1600" dirty="0"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2900" y="447020"/>
            <a:ext cx="9617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Правительственная комиссия по </a:t>
            </a:r>
            <a:r>
              <a:rPr lang="ru-RU" sz="2400" dirty="0" err="1" smtClean="0">
                <a:latin typeface="Roboto" panose="02000000000000000000" pitchFamily="2" charset="0"/>
                <a:ea typeface="Roboto" panose="02000000000000000000" pitchFamily="2" charset="0"/>
              </a:rPr>
              <a:t>импортозамещению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2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0" y="343843"/>
            <a:ext cx="1244600" cy="5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3661953" y="1473527"/>
            <a:ext cx="77267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августа 2015 года на заседании Правительства принято решение о создании Правительственной комиссии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импортозамещению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Постановление Правительства Российской Федерации от 4 августа 2015 года № 785 «О создании правительственной комиссии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импортозамещению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распоряжение Правительства Российской Федерации от 4 августа 2015 года №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1492-р,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котором утверждается состав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30095" y="4331949"/>
            <a:ext cx="10944225" cy="1758910"/>
          </a:xfrm>
          <a:prstGeom prst="rect">
            <a:avLst/>
          </a:prstGeom>
          <a:noFill/>
          <a:ln w="19050">
            <a:solidFill>
              <a:srgbClr val="F16D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495" y="2738509"/>
            <a:ext cx="1404190" cy="140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111229" y="3101989"/>
            <a:ext cx="6277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структуре комиссии созданы две подкомиссии: по вопросам гражданских отраслей экономики и по вопросам оборонно-промышленного комплекса.</a:t>
            </a:r>
          </a:p>
        </p:txBody>
      </p:sp>
      <p:pic>
        <p:nvPicPr>
          <p:cNvPr id="9220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201" y="1473527"/>
            <a:ext cx="1668987" cy="147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24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342900" y="208317"/>
            <a:ext cx="10071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</a:rPr>
              <a:t>Роль </a:t>
            </a:r>
            <a:r>
              <a:rPr lang="ru-RU" sz="2000" dirty="0" err="1" smtClean="0">
                <a:latin typeface="Roboto" panose="02000000000000000000" pitchFamily="2" charset="0"/>
                <a:ea typeface="Roboto" panose="02000000000000000000" pitchFamily="2" charset="0"/>
              </a:rPr>
              <a:t>Минпромторга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</a:rPr>
              <a:t> в </a:t>
            </a:r>
            <a:r>
              <a:rPr lang="ru-RU" sz="2000" dirty="0" err="1" smtClean="0">
                <a:latin typeface="Roboto" panose="02000000000000000000" pitchFamily="2" charset="0"/>
                <a:ea typeface="Roboto" panose="02000000000000000000" pitchFamily="2" charset="0"/>
              </a:rPr>
              <a:t>импортозамещении</a:t>
            </a:r>
            <a:endParaRPr lang="ru-RU" sz="2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4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0" y="343843"/>
            <a:ext cx="1244600" cy="5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48" y="1885624"/>
            <a:ext cx="1123097" cy="45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81300" y="1789830"/>
            <a:ext cx="7061200" cy="646331"/>
          </a:xfrm>
          <a:prstGeom prst="rect">
            <a:avLst/>
          </a:prstGeom>
          <a:noFill/>
          <a:ln>
            <a:solidFill>
              <a:srgbClr val="20386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содействия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импортозамещению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промышленности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Утв. Распоряжением Правительства РФ от 20.09.2014 г. № 1936-р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верх 3"/>
          <p:cNvSpPr/>
          <p:nvPr/>
        </p:nvSpPr>
        <p:spPr>
          <a:xfrm>
            <a:off x="2908300" y="2515880"/>
            <a:ext cx="307975" cy="315264"/>
          </a:xfrm>
          <a:prstGeom prst="upArrow">
            <a:avLst/>
          </a:prstGeom>
          <a:solidFill>
            <a:srgbClr val="F16D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2781300" y="2902396"/>
            <a:ext cx="3225800" cy="646331"/>
          </a:xfrm>
          <a:prstGeom prst="rect">
            <a:avLst/>
          </a:prstGeom>
          <a:noFill/>
          <a:ln>
            <a:solidFill>
              <a:srgbClr val="20386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стандартизации в области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53804" y="2890973"/>
            <a:ext cx="5381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комплекса национальных и межгосударственных стандартов, обеспечивающих производство приоритетных и критических для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импортозамещения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видов промышленной продукции, работ и услуг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18" b="28149"/>
          <a:stretch/>
        </p:blipFill>
        <p:spPr>
          <a:xfrm>
            <a:off x="7347839" y="3651279"/>
            <a:ext cx="3925304" cy="31225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7021" y="4248705"/>
            <a:ext cx="2532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цветная металлургия  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40710" y="6007287"/>
            <a:ext cx="2879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тяжелое машиностроение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90143" y="4452656"/>
            <a:ext cx="3336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авиационная промышленность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37021" y="4928539"/>
            <a:ext cx="43195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фармацевтическая промышленность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40577" y="4569985"/>
            <a:ext cx="2532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Черная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метталургия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59248" y="5496656"/>
            <a:ext cx="3351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Строительно-дорожная техника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75166" y="5762470"/>
            <a:ext cx="3351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Нефтегазовое машиностроение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75166" y="6287775"/>
            <a:ext cx="42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индивидуальной защиты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37021" y="6517863"/>
            <a:ext cx="42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Лесопромышленный комплекс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732988" y="5807516"/>
            <a:ext cx="429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ЭНЕРГЕТИЧЕСКОЕ МАШИНОСТРОЕНИЕ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058606" y="4954034"/>
            <a:ext cx="429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АВТОМОБИЛЬНАЯ ПРОМЫШЛЕННОСТЬ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17477" y="5192114"/>
            <a:ext cx="42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СТАНКОСТРОЕНИЕ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37021" y="5222703"/>
            <a:ext cx="42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ПРОМЫШЛЕННОСТЬ ОБЫЧНЫХ ВООРУЖЕНИЙ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469205" y="6496874"/>
            <a:ext cx="429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СЕЛЬСКОХОЗЯЙСТВЕННОЕ МАШИНОСТРОЕНИЕ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54162" y="6003029"/>
            <a:ext cx="429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СУДОСТРОИТЕЛЬНАЯ ПРОМЫШЛЕННОСТЬ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732990" y="6277501"/>
            <a:ext cx="429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РАДИОЭЛЕКТРОННАЯ ПРОМЫШЛЕННОСТЬ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732669" y="4716621"/>
            <a:ext cx="42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 ПРОМЫШЛЕННОСТЬ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291782" y="4297022"/>
            <a:ext cx="429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ЭЛЕКТРОТЕХНИЧЕСКАЯ ПРОМЫШЛЕННОСТЬ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Стрелка вверх 58"/>
          <p:cNvSpPr/>
          <p:nvPr/>
        </p:nvSpPr>
        <p:spPr>
          <a:xfrm rot="10800000">
            <a:off x="2908300" y="3611793"/>
            <a:ext cx="307975" cy="308310"/>
          </a:xfrm>
          <a:prstGeom prst="upArrow">
            <a:avLst/>
          </a:prstGeom>
          <a:solidFill>
            <a:srgbClr val="F16D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54162" y="4240765"/>
            <a:ext cx="6312757" cy="253310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58540" y="3935243"/>
            <a:ext cx="7568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ОТРАСЛЕЙ ПРОМЫШЛЕННОСТИ 520 СТАНДАРТОВ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3571" y="3651279"/>
            <a:ext cx="1922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2059 ПРОЕКТОВ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393700" y="885948"/>
            <a:ext cx="11315700" cy="1063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lnSpc>
                <a:spcPct val="115000"/>
              </a:lnSpc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соответствии с Планом содействия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импортозамещению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Минпромторг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РФ утвердил ведомственными приказами отраслевые планы по гражданским секторам промышленности. При их составлении были аккумулированы предложения от всех субъектов федерации, институтов развития, Российской академии наук, министерств и российских компаний.</a:t>
            </a:r>
          </a:p>
          <a:p>
            <a:pPr marL="0" lvl="1" algn="just">
              <a:lnSpc>
                <a:spcPct val="115000"/>
              </a:lnSpc>
              <a:spcAft>
                <a:spcPts val="600"/>
              </a:spcAft>
            </a:pPr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506962" y="5513352"/>
            <a:ext cx="42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ЛЕГКАЯ ПРОМЫШЛЕННОСТЬ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object 7"/>
          <p:cNvSpPr/>
          <p:nvPr/>
        </p:nvSpPr>
        <p:spPr>
          <a:xfrm>
            <a:off x="446754" y="1665288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38100">
            <a:solidFill>
              <a:srgbClr val="F16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8315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3030641" y="4180062"/>
            <a:ext cx="8498526" cy="664396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030641" y="3348656"/>
            <a:ext cx="8498526" cy="664396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042893" y="2521858"/>
            <a:ext cx="8498526" cy="664396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030641" y="1738672"/>
            <a:ext cx="8498526" cy="664396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42900" y="952796"/>
            <a:ext cx="1055853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Роль в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импортозамещении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70" y="2587106"/>
            <a:ext cx="2271957" cy="76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42900" y="447020"/>
            <a:ext cx="8425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Министерство энергетики РФ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0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0" y="343843"/>
            <a:ext cx="1244600" cy="5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7"/>
          <p:cNvSpPr/>
          <p:nvPr/>
        </p:nvSpPr>
        <p:spPr>
          <a:xfrm>
            <a:off x="444500" y="15028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38100">
            <a:solidFill>
              <a:srgbClr val="F16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Прямоугольник 17"/>
          <p:cNvSpPr/>
          <p:nvPr/>
        </p:nvSpPr>
        <p:spPr>
          <a:xfrm>
            <a:off x="3030641" y="1830275"/>
            <a:ext cx="84937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5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Минэнерго России ведется активная работа для обеспечения должного уровня технологического суверенитета Российской Федерации в ТЭК.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35419" y="2583122"/>
            <a:ext cx="84937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5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Приняты оперативные меры по нивелированию негативных последствий, поддержке отраслевых компаний и обеспечению устойчивости работы российской энергосистемы.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040197" y="3440259"/>
            <a:ext cx="83628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5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Усовершенствованы требования к организации технического обслуживания и ремонта оборудования по фактическому техническому состоянию.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040197" y="4273089"/>
            <a:ext cx="83628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5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Сформирован перечень критически важных импортируемых товаров, также определена потребность в оборудовании, для нужд топливно-энергетического комплекса.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570370" y="5279960"/>
            <a:ext cx="1081835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  <a:t>С 2014 года Минэнерго России в сотрудничестве с </a:t>
            </a:r>
            <a:r>
              <a:rPr lang="ru-RU" sz="1500" dirty="0" err="1" smtClean="0">
                <a:latin typeface="Roboto" panose="02000000000000000000" pitchFamily="2" charset="0"/>
                <a:ea typeface="Roboto" panose="02000000000000000000" pitchFamily="2" charset="0"/>
              </a:rPr>
              <a:t>Минпромторгом</a:t>
            </a:r>
            <a:r>
              <a:rPr lang="ru-RU" sz="1500" dirty="0" smtClean="0">
                <a:latin typeface="Roboto" panose="02000000000000000000" pitchFamily="2" charset="0"/>
                <a:ea typeface="Roboto" panose="02000000000000000000" pitchFamily="2" charset="0"/>
              </a:rPr>
              <a:t> России</a:t>
            </a:r>
            <a: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  <a:t>, а также с другими заинтересованными федеральными органами исполнительной власти и компаниями ТЭК ведет работу по снижению зависимости российского ТЭК от импортного оборудования, технологий и материалов.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44500" y="5174784"/>
            <a:ext cx="11079889" cy="1040959"/>
          </a:xfrm>
          <a:prstGeom prst="rect">
            <a:avLst/>
          </a:prstGeom>
          <a:noFill/>
          <a:ln>
            <a:solidFill>
              <a:srgbClr val="F16D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/>
          </a:p>
        </p:txBody>
      </p:sp>
    </p:spTree>
    <p:extLst>
      <p:ext uri="{BB962C8B-B14F-4D97-AF65-F5344CB8AC3E}">
        <p14:creationId xmlns:p14="http://schemas.microsoft.com/office/powerpoint/2010/main" val="143831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Прямая соединительная линия 29"/>
          <p:cNvCxnSpPr/>
          <p:nvPr/>
        </p:nvCxnSpPr>
        <p:spPr>
          <a:xfrm>
            <a:off x="973968" y="3008426"/>
            <a:ext cx="7609" cy="3070557"/>
          </a:xfrm>
          <a:prstGeom prst="line">
            <a:avLst/>
          </a:prstGeom>
          <a:ln w="19050">
            <a:solidFill>
              <a:srgbClr val="012978"/>
            </a:solidFill>
          </a:ln>
        </p:spPr>
      </p:cxnSp>
      <p:sp>
        <p:nvSpPr>
          <p:cNvPr id="17" name="Прямоугольник 16"/>
          <p:cNvSpPr/>
          <p:nvPr/>
        </p:nvSpPr>
        <p:spPr>
          <a:xfrm>
            <a:off x="3805881" y="1738672"/>
            <a:ext cx="7723286" cy="784830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2900" y="447020"/>
            <a:ext cx="8425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Министерство энергетики РФ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0" y="343843"/>
            <a:ext cx="1244600" cy="5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Прямоугольник 14"/>
          <p:cNvSpPr/>
          <p:nvPr/>
        </p:nvSpPr>
        <p:spPr>
          <a:xfrm>
            <a:off x="342900" y="952796"/>
            <a:ext cx="1055853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Центр компетенций технологического развития ТЭК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object 7"/>
          <p:cNvSpPr/>
          <p:nvPr/>
        </p:nvSpPr>
        <p:spPr>
          <a:xfrm>
            <a:off x="444500" y="15028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38100">
            <a:solidFill>
              <a:srgbClr val="F16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3895935" y="1753552"/>
            <a:ext cx="763323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 2019 году </a:t>
            </a:r>
            <a:r>
              <a:rPr lang="ru-RU" sz="15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Минзнерго</a:t>
            </a:r>
            <a:r>
              <a:rPr lang="ru-RU" sz="15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России совместно с </a:t>
            </a:r>
            <a:r>
              <a:rPr lang="ru-RU" sz="15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Минпромторгом</a:t>
            </a:r>
            <a:r>
              <a:rPr lang="ru-RU" sz="15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России создан Центр компетенций технологического развития ТЭК (ЦКТР </a:t>
            </a:r>
            <a:r>
              <a:rPr lang="ru-RU" sz="15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ТЭК). На базе ФГБУ «РЭА» Минэнерго России</a:t>
            </a:r>
            <a:endParaRPr lang="ru-RU" sz="15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2870" y1="47756" x2="52870" y2="47756"/>
                        <a14:foregroundMark x1="58241" y1="47756" x2="58241" y2="47756"/>
                        <a14:foregroundMark x1="64815" y1="56912" x2="35370" y2="56732"/>
                        <a14:foregroundMark x1="35556" y1="57810" x2="64444" y2="58707"/>
                        <a14:foregroundMark x1="64259" y1="57092" x2="35185" y2="58887"/>
                        <a14:foregroundMark x1="35370" y1="55655" x2="64630" y2="554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60" t="28129" r="33985" b="34564"/>
          <a:stretch/>
        </p:blipFill>
        <p:spPr>
          <a:xfrm>
            <a:off x="2642877" y="1800988"/>
            <a:ext cx="1096470" cy="660198"/>
          </a:xfrm>
          <a:prstGeom prst="rect">
            <a:avLst/>
          </a:prstGeom>
        </p:spPr>
      </p:pic>
      <p:sp>
        <p:nvSpPr>
          <p:cNvPr id="20" name="object 42"/>
          <p:cNvSpPr/>
          <p:nvPr/>
        </p:nvSpPr>
        <p:spPr>
          <a:xfrm flipH="1">
            <a:off x="1307066" y="3416470"/>
            <a:ext cx="92913" cy="128231"/>
          </a:xfrm>
          <a:custGeom>
            <a:avLst/>
            <a:gdLst/>
            <a:ahLst/>
            <a:cxnLst/>
            <a:rect l="l" t="t" r="r" b="b"/>
            <a:pathLst>
              <a:path h="831214">
                <a:moveTo>
                  <a:pt x="0" y="0"/>
                </a:moveTo>
                <a:lnTo>
                  <a:pt x="0" y="831215"/>
                </a:lnTo>
              </a:path>
            </a:pathLst>
          </a:custGeom>
          <a:ln w="19050">
            <a:solidFill>
              <a:srgbClr val="0129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Прямоугольник 4"/>
          <p:cNvSpPr/>
          <p:nvPr/>
        </p:nvSpPr>
        <p:spPr>
          <a:xfrm>
            <a:off x="985957" y="3007122"/>
            <a:ext cx="2156207" cy="369332"/>
          </a:xfrm>
          <a:prstGeom prst="rect">
            <a:avLst/>
          </a:prstGeom>
          <a:solidFill>
            <a:srgbClr val="F16D24"/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Задачи </a:t>
            </a: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ЦКТР ТЭК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404359" y="3338093"/>
            <a:ext cx="10098054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Формирование консолидированного заказа отраслей ТЭК России по технике и технологиям;</a:t>
            </a:r>
          </a:p>
          <a:p>
            <a:pPr algn="just">
              <a:spcAft>
                <a:spcPts val="600"/>
              </a:spcAft>
            </a:pP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﻿﻿Формирование научно-технической политики ТЭК;</a:t>
            </a:r>
          </a:p>
          <a:p>
            <a:pPr algn="just"/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Определение приоритетных направлений и формирование </a:t>
            </a:r>
          </a:p>
          <a:p>
            <a:pPr algn="just"/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инструментов государственной поддержки при реализации     </a:t>
            </a:r>
          </a:p>
          <a:p>
            <a:pPr algn="just">
              <a:spcAft>
                <a:spcPts val="600"/>
              </a:spcAft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инновационной политики и политики </a:t>
            </a:r>
            <a:r>
              <a:rPr lang="ru-RU" sz="1600" dirty="0" err="1" smtClean="0">
                <a:latin typeface="Roboto" panose="02000000000000000000" pitchFamily="2" charset="0"/>
                <a:ea typeface="Roboto" panose="02000000000000000000" pitchFamily="2" charset="0"/>
              </a:rPr>
              <a:t>импортозамещения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 в отраслях TЭK;</a:t>
            </a:r>
          </a:p>
          <a:p>
            <a:pPr algn="just">
              <a:spcAft>
                <a:spcPts val="600"/>
              </a:spcAft>
            </a:pP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Взаимодействие с предприятиями-заказчиками для выработки отраслевых технических заданий                            и мониторинга выполнения инженерных проектов, и испытаний пилотных образцов;</a:t>
            </a:r>
          </a:p>
          <a:p>
            <a:pPr algn="just">
              <a:spcAft>
                <a:spcPts val="600"/>
              </a:spcAft>
            </a:pP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﻿﻿Развитие научно-технического сотрудничества для создания инновационной и импортозамещающей продукции со странами БРИКС, ОПЕК+, Африки и Азии и </a:t>
            </a:r>
            <a:r>
              <a:rPr lang="ru-RU" sz="1600" dirty="0" err="1" smtClean="0">
                <a:latin typeface="Roboto" panose="02000000000000000000" pitchFamily="2" charset="0"/>
                <a:ea typeface="Roboto" panose="02000000000000000000" pitchFamily="2" charset="0"/>
              </a:rPr>
              <a:t>др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</a:p>
          <a:p>
            <a:pPr algn="just">
              <a:spcAft>
                <a:spcPts val="600"/>
              </a:spcAft>
            </a:pP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Информационно-аналитическая поддержка государственных органов и предприятий ТЭК.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object 42"/>
          <p:cNvSpPr/>
          <p:nvPr/>
        </p:nvSpPr>
        <p:spPr>
          <a:xfrm flipH="1">
            <a:off x="1299457" y="3762183"/>
            <a:ext cx="92913" cy="128231"/>
          </a:xfrm>
          <a:custGeom>
            <a:avLst/>
            <a:gdLst/>
            <a:ahLst/>
            <a:cxnLst/>
            <a:rect l="l" t="t" r="r" b="b"/>
            <a:pathLst>
              <a:path h="831214">
                <a:moveTo>
                  <a:pt x="0" y="0"/>
                </a:moveTo>
                <a:lnTo>
                  <a:pt x="0" y="831215"/>
                </a:lnTo>
              </a:path>
            </a:pathLst>
          </a:custGeom>
          <a:ln w="19050">
            <a:solidFill>
              <a:srgbClr val="0129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42"/>
          <p:cNvSpPr/>
          <p:nvPr/>
        </p:nvSpPr>
        <p:spPr>
          <a:xfrm flipH="1">
            <a:off x="1299456" y="4104404"/>
            <a:ext cx="92913" cy="128231"/>
          </a:xfrm>
          <a:custGeom>
            <a:avLst/>
            <a:gdLst/>
            <a:ahLst/>
            <a:cxnLst/>
            <a:rect l="l" t="t" r="r" b="b"/>
            <a:pathLst>
              <a:path h="831214">
                <a:moveTo>
                  <a:pt x="0" y="0"/>
                </a:moveTo>
                <a:lnTo>
                  <a:pt x="0" y="831215"/>
                </a:lnTo>
              </a:path>
            </a:pathLst>
          </a:custGeom>
          <a:ln w="19050">
            <a:solidFill>
              <a:srgbClr val="0129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42"/>
          <p:cNvSpPr/>
          <p:nvPr/>
        </p:nvSpPr>
        <p:spPr>
          <a:xfrm flipH="1">
            <a:off x="1307066" y="4898325"/>
            <a:ext cx="92913" cy="128231"/>
          </a:xfrm>
          <a:custGeom>
            <a:avLst/>
            <a:gdLst/>
            <a:ahLst/>
            <a:cxnLst/>
            <a:rect l="l" t="t" r="r" b="b"/>
            <a:pathLst>
              <a:path h="831214">
                <a:moveTo>
                  <a:pt x="0" y="0"/>
                </a:moveTo>
                <a:lnTo>
                  <a:pt x="0" y="831215"/>
                </a:lnTo>
              </a:path>
            </a:pathLst>
          </a:custGeom>
          <a:ln w="19050">
            <a:solidFill>
              <a:srgbClr val="0129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42"/>
          <p:cNvSpPr/>
          <p:nvPr/>
        </p:nvSpPr>
        <p:spPr>
          <a:xfrm flipH="1">
            <a:off x="1299457" y="5458028"/>
            <a:ext cx="92913" cy="128231"/>
          </a:xfrm>
          <a:custGeom>
            <a:avLst/>
            <a:gdLst/>
            <a:ahLst/>
            <a:cxnLst/>
            <a:rect l="l" t="t" r="r" b="b"/>
            <a:pathLst>
              <a:path h="831214">
                <a:moveTo>
                  <a:pt x="0" y="0"/>
                </a:moveTo>
                <a:lnTo>
                  <a:pt x="0" y="831215"/>
                </a:lnTo>
              </a:path>
            </a:pathLst>
          </a:custGeom>
          <a:ln w="19050">
            <a:solidFill>
              <a:srgbClr val="0129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42"/>
          <p:cNvSpPr/>
          <p:nvPr/>
        </p:nvSpPr>
        <p:spPr>
          <a:xfrm flipH="1">
            <a:off x="1307066" y="6014868"/>
            <a:ext cx="92913" cy="128231"/>
          </a:xfrm>
          <a:custGeom>
            <a:avLst/>
            <a:gdLst/>
            <a:ahLst/>
            <a:cxnLst/>
            <a:rect l="l" t="t" r="r" b="b"/>
            <a:pathLst>
              <a:path h="831214">
                <a:moveTo>
                  <a:pt x="0" y="0"/>
                </a:moveTo>
                <a:lnTo>
                  <a:pt x="0" y="831215"/>
                </a:lnTo>
              </a:path>
            </a:pathLst>
          </a:custGeom>
          <a:ln w="19050">
            <a:solidFill>
              <a:srgbClr val="0129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H="1">
            <a:off x="973968" y="3476084"/>
            <a:ext cx="430391" cy="0"/>
          </a:xfrm>
          <a:prstGeom prst="line">
            <a:avLst/>
          </a:prstGeom>
          <a:ln w="19050">
            <a:solidFill>
              <a:srgbClr val="012978"/>
            </a:solidFill>
          </a:ln>
        </p:spPr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961978" y="3826298"/>
            <a:ext cx="430391" cy="0"/>
          </a:xfrm>
          <a:prstGeom prst="line">
            <a:avLst/>
          </a:prstGeom>
          <a:ln w="19050">
            <a:solidFill>
              <a:srgbClr val="012978"/>
            </a:solidFill>
          </a:ln>
        </p:spPr>
      </p:cxnSp>
      <p:cxnSp>
        <p:nvCxnSpPr>
          <p:cNvPr id="37" name="Прямая соединительная линия 36"/>
          <p:cNvCxnSpPr/>
          <p:nvPr/>
        </p:nvCxnSpPr>
        <p:spPr>
          <a:xfrm flipH="1">
            <a:off x="969588" y="4168519"/>
            <a:ext cx="430391" cy="0"/>
          </a:xfrm>
          <a:prstGeom prst="line">
            <a:avLst/>
          </a:prstGeom>
          <a:ln w="19050">
            <a:solidFill>
              <a:srgbClr val="012978"/>
            </a:solidFill>
          </a:ln>
        </p:spPr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977772" y="4962440"/>
            <a:ext cx="430391" cy="0"/>
          </a:xfrm>
          <a:prstGeom prst="line">
            <a:avLst/>
          </a:prstGeom>
          <a:ln w="19050">
            <a:solidFill>
              <a:srgbClr val="012978"/>
            </a:solidFill>
          </a:ln>
        </p:spPr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969587" y="5522143"/>
            <a:ext cx="430391" cy="0"/>
          </a:xfrm>
          <a:prstGeom prst="line">
            <a:avLst/>
          </a:prstGeom>
          <a:ln w="19050">
            <a:solidFill>
              <a:srgbClr val="012978"/>
            </a:solidFill>
          </a:ln>
        </p:spPr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969586" y="6078983"/>
            <a:ext cx="430391" cy="0"/>
          </a:xfrm>
          <a:prstGeom prst="line">
            <a:avLst/>
          </a:prstGeom>
          <a:ln w="19050">
            <a:solidFill>
              <a:srgbClr val="012978"/>
            </a:solidFill>
          </a:ln>
        </p:spPr>
      </p:cxn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42" y="2032491"/>
            <a:ext cx="905967" cy="36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2039110"/>
            <a:ext cx="1186833" cy="39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9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42900" y="899628"/>
            <a:ext cx="100711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Отраслевой центр компетенций по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импортозамещению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программного обеспечения в ТЭК</a:t>
            </a:r>
          </a:p>
        </p:txBody>
      </p:sp>
      <p:pic>
        <p:nvPicPr>
          <p:cNvPr id="17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0" y="343843"/>
            <a:ext cx="1244600" cy="5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7"/>
          <p:cNvSpPr/>
          <p:nvPr/>
        </p:nvSpPr>
        <p:spPr>
          <a:xfrm>
            <a:off x="444500" y="15028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38100">
            <a:solidFill>
              <a:srgbClr val="F16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Прямоугольник 22"/>
          <p:cNvSpPr/>
          <p:nvPr/>
        </p:nvSpPr>
        <p:spPr>
          <a:xfrm>
            <a:off x="342900" y="447020"/>
            <a:ext cx="8425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Министерство энергетики РФ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2870" y1="47756" x2="52870" y2="47756"/>
                        <a14:foregroundMark x1="58241" y1="47756" x2="58241" y2="47756"/>
                        <a14:foregroundMark x1="64815" y1="56912" x2="35370" y2="56732"/>
                        <a14:foregroundMark x1="35556" y1="57810" x2="64444" y2="58707"/>
                        <a14:foregroundMark x1="64259" y1="57092" x2="35185" y2="58887"/>
                        <a14:foregroundMark x1="35370" y1="55655" x2="64630" y2="554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60" t="28129" r="33985" b="34564"/>
          <a:stretch/>
        </p:blipFill>
        <p:spPr>
          <a:xfrm>
            <a:off x="1918441" y="1580507"/>
            <a:ext cx="1499429" cy="902825"/>
          </a:xfrm>
          <a:prstGeom prst="rect">
            <a:avLst/>
          </a:prstGeom>
        </p:spPr>
      </p:pic>
      <p:cxnSp>
        <p:nvCxnSpPr>
          <p:cNvPr id="28" name="Прямая соединительная линия 27"/>
          <p:cNvCxnSpPr/>
          <p:nvPr/>
        </p:nvCxnSpPr>
        <p:spPr>
          <a:xfrm>
            <a:off x="965255" y="2874610"/>
            <a:ext cx="7609" cy="3070557"/>
          </a:xfrm>
          <a:prstGeom prst="line">
            <a:avLst/>
          </a:prstGeom>
          <a:ln w="19050">
            <a:solidFill>
              <a:srgbClr val="012978"/>
            </a:solidFill>
          </a:ln>
        </p:spPr>
      </p:cxnSp>
      <p:sp>
        <p:nvSpPr>
          <p:cNvPr id="29" name="object 42"/>
          <p:cNvSpPr/>
          <p:nvPr/>
        </p:nvSpPr>
        <p:spPr>
          <a:xfrm flipH="1">
            <a:off x="1298353" y="3348370"/>
            <a:ext cx="92913" cy="128231"/>
          </a:xfrm>
          <a:custGeom>
            <a:avLst/>
            <a:gdLst/>
            <a:ahLst/>
            <a:cxnLst/>
            <a:rect l="l" t="t" r="r" b="b"/>
            <a:pathLst>
              <a:path h="831214">
                <a:moveTo>
                  <a:pt x="0" y="0"/>
                </a:moveTo>
                <a:lnTo>
                  <a:pt x="0" y="831215"/>
                </a:lnTo>
              </a:path>
            </a:pathLst>
          </a:custGeom>
          <a:ln w="19050">
            <a:solidFill>
              <a:srgbClr val="0129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Прямоугольник 29"/>
          <p:cNvSpPr/>
          <p:nvPr/>
        </p:nvSpPr>
        <p:spPr>
          <a:xfrm>
            <a:off x="977244" y="2873306"/>
            <a:ext cx="2156207" cy="369332"/>
          </a:xfrm>
          <a:prstGeom prst="rect">
            <a:avLst/>
          </a:prstGeom>
          <a:solidFill>
            <a:srgbClr val="F16D24"/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Задачи ОЦК </a:t>
            </a: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ТЭК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2" name="object 42"/>
          <p:cNvSpPr/>
          <p:nvPr/>
        </p:nvSpPr>
        <p:spPr>
          <a:xfrm flipH="1">
            <a:off x="1312062" y="3890065"/>
            <a:ext cx="92913" cy="128231"/>
          </a:xfrm>
          <a:custGeom>
            <a:avLst/>
            <a:gdLst/>
            <a:ahLst/>
            <a:cxnLst/>
            <a:rect l="l" t="t" r="r" b="b"/>
            <a:pathLst>
              <a:path h="831214">
                <a:moveTo>
                  <a:pt x="0" y="0"/>
                </a:moveTo>
                <a:lnTo>
                  <a:pt x="0" y="831215"/>
                </a:lnTo>
              </a:path>
            </a:pathLst>
          </a:custGeom>
          <a:ln w="19050">
            <a:solidFill>
              <a:srgbClr val="0129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42"/>
          <p:cNvSpPr/>
          <p:nvPr/>
        </p:nvSpPr>
        <p:spPr>
          <a:xfrm flipH="1">
            <a:off x="1305564" y="4454529"/>
            <a:ext cx="92913" cy="128231"/>
          </a:xfrm>
          <a:custGeom>
            <a:avLst/>
            <a:gdLst/>
            <a:ahLst/>
            <a:cxnLst/>
            <a:rect l="l" t="t" r="r" b="b"/>
            <a:pathLst>
              <a:path h="831214">
                <a:moveTo>
                  <a:pt x="0" y="0"/>
                </a:moveTo>
                <a:lnTo>
                  <a:pt x="0" y="831215"/>
                </a:lnTo>
              </a:path>
            </a:pathLst>
          </a:custGeom>
          <a:ln w="19050">
            <a:solidFill>
              <a:srgbClr val="0129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42"/>
          <p:cNvSpPr/>
          <p:nvPr/>
        </p:nvSpPr>
        <p:spPr>
          <a:xfrm flipH="1">
            <a:off x="1319674" y="5382104"/>
            <a:ext cx="92913" cy="128231"/>
          </a:xfrm>
          <a:custGeom>
            <a:avLst/>
            <a:gdLst/>
            <a:ahLst/>
            <a:cxnLst/>
            <a:rect l="l" t="t" r="r" b="b"/>
            <a:pathLst>
              <a:path h="831214">
                <a:moveTo>
                  <a:pt x="0" y="0"/>
                </a:moveTo>
                <a:lnTo>
                  <a:pt x="0" y="831215"/>
                </a:lnTo>
              </a:path>
            </a:pathLst>
          </a:custGeom>
          <a:ln w="19050">
            <a:solidFill>
              <a:srgbClr val="0129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H="1">
            <a:off x="965255" y="3407984"/>
            <a:ext cx="430391" cy="0"/>
          </a:xfrm>
          <a:prstGeom prst="line">
            <a:avLst/>
          </a:prstGeom>
          <a:ln w="19050">
            <a:solidFill>
              <a:srgbClr val="012978"/>
            </a:solidFill>
          </a:ln>
        </p:spPr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982194" y="3954180"/>
            <a:ext cx="430391" cy="0"/>
          </a:xfrm>
          <a:prstGeom prst="line">
            <a:avLst/>
          </a:prstGeom>
          <a:ln w="19050">
            <a:solidFill>
              <a:srgbClr val="012978"/>
            </a:solidFill>
          </a:ln>
        </p:spPr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976270" y="4518644"/>
            <a:ext cx="430391" cy="0"/>
          </a:xfrm>
          <a:prstGeom prst="line">
            <a:avLst/>
          </a:prstGeom>
          <a:ln w="19050">
            <a:solidFill>
              <a:srgbClr val="012978"/>
            </a:solidFill>
          </a:ln>
        </p:spPr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982194" y="5446219"/>
            <a:ext cx="430391" cy="0"/>
          </a:xfrm>
          <a:prstGeom prst="line">
            <a:avLst/>
          </a:prstGeom>
          <a:ln w="19050">
            <a:solidFill>
              <a:srgbClr val="012978"/>
            </a:solidFill>
          </a:ln>
        </p:spPr>
      </p:cxnSp>
      <p:sp>
        <p:nvSpPr>
          <p:cNvPr id="42" name="Прямоугольник 41"/>
          <p:cNvSpPr/>
          <p:nvPr/>
        </p:nvSpPr>
        <p:spPr>
          <a:xfrm>
            <a:off x="1398477" y="3807930"/>
            <a:ext cx="9973692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мониторинг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лицензионной политики поставщиков отраслевого ПО и реализации планов перехода объектов ТЭК на отечественное программное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обеспечение;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0865" y="3238831"/>
            <a:ext cx="99978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сбор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>и анализ информации по мероприятиям, проводимым компаниями ТЭК по </a:t>
            </a:r>
            <a:r>
              <a:rPr lang="ru-RU" sz="1600" dirty="0" err="1">
                <a:latin typeface="Roboto" panose="02000000000000000000" pitchFamily="2" charset="0"/>
                <a:ea typeface="Roboto" panose="02000000000000000000" pitchFamily="2" charset="0"/>
              </a:rPr>
              <a:t>импортозамещению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> ПО, а также их соответствие ежегодным отраслевым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</a:rPr>
              <a:t>показателям;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endParaRPr lang="ru-RU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98477" y="4362309"/>
            <a:ext cx="99736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агрегированию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запросов к функционалу ПО от потенциальных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потребителей;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390865" y="5274068"/>
            <a:ext cx="99878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мониторинг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Единого реестра российских программ для ЭВМ и баз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данных; 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805881" y="1738672"/>
            <a:ext cx="7723286" cy="784830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3895935" y="1857075"/>
            <a:ext cx="763323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 </a:t>
            </a:r>
            <a:r>
              <a:rPr lang="ru-RU" sz="15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2023 году Минэнерго создало отраслевой центр компетенций на базе Российского энергетического агентства Минэнерго России.</a:t>
            </a:r>
          </a:p>
          <a:p>
            <a:pPr algn="just"/>
            <a:endParaRPr lang="ru-RU" sz="15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0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1883636"/>
            <a:ext cx="1321155" cy="44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object 42"/>
          <p:cNvSpPr/>
          <p:nvPr/>
        </p:nvSpPr>
        <p:spPr>
          <a:xfrm flipH="1">
            <a:off x="1298353" y="4836307"/>
            <a:ext cx="92913" cy="128231"/>
          </a:xfrm>
          <a:custGeom>
            <a:avLst/>
            <a:gdLst/>
            <a:ahLst/>
            <a:cxnLst/>
            <a:rect l="l" t="t" r="r" b="b"/>
            <a:pathLst>
              <a:path h="831214">
                <a:moveTo>
                  <a:pt x="0" y="0"/>
                </a:moveTo>
                <a:lnTo>
                  <a:pt x="0" y="831215"/>
                </a:lnTo>
              </a:path>
            </a:pathLst>
          </a:custGeom>
          <a:ln w="19050">
            <a:solidFill>
              <a:srgbClr val="0129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 flipH="1">
            <a:off x="969059" y="4900422"/>
            <a:ext cx="430391" cy="0"/>
          </a:xfrm>
          <a:prstGeom prst="line">
            <a:avLst/>
          </a:prstGeom>
          <a:ln w="19050">
            <a:solidFill>
              <a:srgbClr val="012978"/>
            </a:solidFill>
          </a:ln>
        </p:spPr>
      </p:cxnSp>
      <p:sp>
        <p:nvSpPr>
          <p:cNvPr id="45" name="Прямоугольник 44"/>
          <p:cNvSpPr/>
          <p:nvPr/>
        </p:nvSpPr>
        <p:spPr>
          <a:xfrm>
            <a:off x="1390865" y="4701399"/>
            <a:ext cx="99813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анализ перспективных и стратегических направлений при разработке ПО, а также возможностей его применения в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ТЭК;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5" name="object 42"/>
          <p:cNvSpPr/>
          <p:nvPr/>
        </p:nvSpPr>
        <p:spPr>
          <a:xfrm flipH="1">
            <a:off x="1305564" y="5868468"/>
            <a:ext cx="92913" cy="128231"/>
          </a:xfrm>
          <a:custGeom>
            <a:avLst/>
            <a:gdLst/>
            <a:ahLst/>
            <a:cxnLst/>
            <a:rect l="l" t="t" r="r" b="b"/>
            <a:pathLst>
              <a:path h="831214">
                <a:moveTo>
                  <a:pt x="0" y="0"/>
                </a:moveTo>
                <a:lnTo>
                  <a:pt x="0" y="831215"/>
                </a:lnTo>
              </a:path>
            </a:pathLst>
          </a:custGeom>
          <a:ln w="19050">
            <a:solidFill>
              <a:srgbClr val="0129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flipH="1">
            <a:off x="968084" y="5932583"/>
            <a:ext cx="430391" cy="0"/>
          </a:xfrm>
          <a:prstGeom prst="line">
            <a:avLst/>
          </a:prstGeom>
          <a:ln w="19050">
            <a:solidFill>
              <a:srgbClr val="012978"/>
            </a:solidFill>
          </a:ln>
        </p:spPr>
      </p:cxnSp>
      <p:sp>
        <p:nvSpPr>
          <p:cNvPr id="57" name="Прямоугольник 56"/>
          <p:cNvSpPr/>
          <p:nvPr/>
        </p:nvSpPr>
        <p:spPr>
          <a:xfrm>
            <a:off x="1390865" y="5760432"/>
            <a:ext cx="99736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формирование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предложений в части использования вновь зарегистрированного ПО на объектах топливно-энергетического 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комплекса.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570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2900" y="133776"/>
            <a:ext cx="10071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Реализация программы по </a:t>
            </a:r>
            <a:r>
              <a:rPr lang="ru-RU" sz="2400" dirty="0" err="1" smtClean="0">
                <a:latin typeface="Roboto" panose="02000000000000000000" pitchFamily="2" charset="0"/>
                <a:ea typeface="Roboto" panose="02000000000000000000" pitchFamily="2" charset="0"/>
              </a:rPr>
              <a:t>импортозамещению</a:t>
            </a: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</a:rPr>
              <a:t> в электросетевом комплексе России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0" y="343843"/>
            <a:ext cx="1244600" cy="5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Прямоугольник 14"/>
          <p:cNvSpPr/>
          <p:nvPr/>
        </p:nvSpPr>
        <p:spPr>
          <a:xfrm>
            <a:off x="1633659" y="1588061"/>
            <a:ext cx="97550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примеров: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элегазовые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комплектные распределительные устройства 110-220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кабель до 500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аккумуляторные батареи, оптоволокно, системы релейной защиты и автоматики. При участии сетевого комплекса продолжается освоение российскими предприятиями производства оборудования, по которому сохраняется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импортозависимость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8262373" y="5144920"/>
            <a:ext cx="315806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План на </a:t>
            </a:r>
            <a:r>
              <a:rPr lang="ru-RU" sz="1100" b="1" dirty="0">
                <a:solidFill>
                  <a:srgbClr val="203864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2030 до 5%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8262373" y="4532338"/>
            <a:ext cx="32207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 </a:t>
            </a:r>
            <a:r>
              <a:rPr lang="ru-RU" sz="11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2014 - </a:t>
            </a:r>
            <a:r>
              <a:rPr lang="ru-RU" sz="1100" b="1" dirty="0">
                <a:solidFill>
                  <a:srgbClr val="203864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40% </a:t>
            </a:r>
            <a:r>
              <a:rPr lang="ru-RU" sz="11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до 2024 </a:t>
            </a:r>
            <a:r>
              <a:rPr lang="ru-RU" sz="11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- </a:t>
            </a:r>
            <a:r>
              <a:rPr lang="ru-RU" sz="1100" b="1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10 % </a:t>
            </a:r>
            <a:r>
              <a:rPr lang="ru-RU" sz="11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снижение</a:t>
            </a:r>
            <a:endParaRPr lang="ru-RU" sz="1100" dirty="0"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0365" y1="37593" x2="20365" y2="37593"/>
                        <a14:foregroundMark x1="29583" y1="55093" x2="29583" y2="55093"/>
                        <a14:foregroundMark x1="39271" y1="64259" x2="39271" y2="64259"/>
                        <a14:foregroundMark x1="47448" y1="69444" x2="47448" y2="69444"/>
                        <a14:foregroundMark x1="58125" y1="78056" x2="58125" y2="78056"/>
                      </a14:backgroundRemoval>
                    </a14:imgEffect>
                  </a14:imgLayer>
                </a14:imgProps>
              </a:ext>
            </a:extLst>
          </a:blip>
          <a:srcRect l="9112" r="34598"/>
          <a:stretch/>
        </p:blipFill>
        <p:spPr>
          <a:xfrm>
            <a:off x="9582077" y="4233948"/>
            <a:ext cx="364563" cy="368465"/>
          </a:xfrm>
          <a:prstGeom prst="rect">
            <a:avLst/>
          </a:prstGeom>
        </p:spPr>
      </p:pic>
      <p:pic>
        <p:nvPicPr>
          <p:cNvPr id="29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507" l="0" r="97065">
                        <a14:foregroundMark x1="21630" y1="17488" x2="38261" y2="17488"/>
                        <a14:foregroundMark x1="18913" y1="23522" x2="34457" y2="23522"/>
                        <a14:foregroundMark x1="16739" y1="32143" x2="39239" y2="32389"/>
                        <a14:foregroundMark x1="21087" y1="39778" x2="21087" y2="39778"/>
                        <a14:foregroundMark x1="24130" y1="47783" x2="24130" y2="47783"/>
                        <a14:foregroundMark x1="36957" y1="56773" x2="36957" y2="56773"/>
                        <a14:foregroundMark x1="45000" y1="66256" x2="45000" y2="66256"/>
                        <a14:foregroundMark x1="35543" y1="71798" x2="35543" y2="71798"/>
                        <a14:foregroundMark x1="28804" y1="75369" x2="28804" y2="75369"/>
                        <a14:foregroundMark x1="22935" y1="74631" x2="22935" y2="74631"/>
                        <a14:foregroundMark x1="17391" y1="77094" x2="17391" y2="77094"/>
                        <a14:foregroundMark x1="70543" y1="47783" x2="70543" y2="47783"/>
                        <a14:foregroundMark x1="50543" y1="39039" x2="50543" y2="39039"/>
                        <a14:foregroundMark x1="55978" y1="21675" x2="55978" y2="21675"/>
                        <a14:foregroundMark x1="70217" y1="14163" x2="70217" y2="14163"/>
                        <a14:foregroundMark x1="85109" y1="22044" x2="85109" y2="22044"/>
                        <a14:foregroundMark x1="90109" y1="39532" x2="90109" y2="39532"/>
                        <a14:foregroundMark x1="84022" y1="55788" x2="84022" y2="55788"/>
                        <a14:foregroundMark x1="53587" y1="55542" x2="53587" y2="55542"/>
                        <a14:foregroundMark x1="75652" y1="66995" x2="75652" y2="669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7355" y="4805625"/>
            <a:ext cx="460560" cy="40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8440117" y="4155301"/>
            <a:ext cx="2867963" cy="1230770"/>
          </a:xfrm>
          <a:prstGeom prst="rect">
            <a:avLst/>
          </a:prstGeom>
          <a:noFill/>
          <a:ln>
            <a:solidFill>
              <a:srgbClr val="F16D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5" t="8782" r="11357" b="12505"/>
          <a:stretch/>
        </p:blipFill>
        <p:spPr>
          <a:xfrm>
            <a:off x="564339" y="1650739"/>
            <a:ext cx="968480" cy="892692"/>
          </a:xfrm>
          <a:prstGeom prst="ellipse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444500" y="4038572"/>
            <a:ext cx="78178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Корпоративный план предусматривает контроль и анализ рисков. Важное значение имеет система проверки качества (аттестации), позволившая избежать приобретения ненадлежащей продукции,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контрафакта.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81674" y="921451"/>
            <a:ext cx="112628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последние 10 лет при содействии Минэнерго России и профильных министерств в электроэнергетике появились группы отечественной продукции, которые до недавнего времени полностью импортировались.</a:t>
            </a:r>
          </a:p>
        </p:txBody>
      </p:sp>
      <p:sp>
        <p:nvSpPr>
          <p:cNvPr id="35" name="object 7"/>
          <p:cNvSpPr/>
          <p:nvPr/>
        </p:nvSpPr>
        <p:spPr>
          <a:xfrm>
            <a:off x="444500" y="15028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38100">
            <a:solidFill>
              <a:srgbClr val="F16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Прямоугольник 33"/>
          <p:cNvSpPr/>
          <p:nvPr/>
        </p:nvSpPr>
        <p:spPr>
          <a:xfrm>
            <a:off x="463498" y="4821755"/>
            <a:ext cx="7807053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сохраняющихся объемов импорта проводится анализ надежности логистических цепочек, возможностей последующего сервисного обслуживания.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63498" y="2607034"/>
            <a:ext cx="10925227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национального технологического суверенитета является критически важным в условиях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санкционных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ограничений. Активная работа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импортозамещению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ведется в компании с 2014 года. </a:t>
            </a:r>
          </a:p>
          <a:p>
            <a:pPr algn="just"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доля импорта, состоящего из продукции дружественных стран составляет менее 10%.                                        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 компанией утвержден корпоративный стандарт, который направлен на стимулирование локализации продукции, базирующийся на системе критериев по отнесению продукции к отечественной.</a:t>
            </a:r>
          </a:p>
        </p:txBody>
      </p:sp>
    </p:spTree>
    <p:extLst>
      <p:ext uri="{BB962C8B-B14F-4D97-AF65-F5344CB8AC3E}">
        <p14:creationId xmlns:p14="http://schemas.microsoft.com/office/powerpoint/2010/main" val="292910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44501" y="1665289"/>
            <a:ext cx="5977416" cy="3963914"/>
          </a:xfrm>
          <a:prstGeom prst="rect">
            <a:avLst/>
          </a:prstGeom>
          <a:noFill/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78237" y="1665288"/>
            <a:ext cx="5180363" cy="1983677"/>
          </a:xfrm>
          <a:prstGeom prst="rect">
            <a:avLst/>
          </a:prstGeom>
          <a:noFill/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Шеврон 14"/>
          <p:cNvSpPr/>
          <p:nvPr/>
        </p:nvSpPr>
        <p:spPr>
          <a:xfrm rot="5400000">
            <a:off x="3376270" y="2044884"/>
            <a:ext cx="367754" cy="903644"/>
          </a:xfrm>
          <a:prstGeom prst="chevron">
            <a:avLst/>
          </a:prstGeom>
          <a:solidFill>
            <a:srgbClr val="F16D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2914" y="1665288"/>
            <a:ext cx="5971336" cy="584775"/>
          </a:xfrm>
          <a:prstGeom prst="rect">
            <a:avLst/>
          </a:prstGeom>
          <a:solidFill>
            <a:srgbClr val="0435B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Внесение изменений в Законы № 44-ФЗ                                        и Закон № 223-ФЗ</a:t>
            </a:r>
            <a:endParaRPr lang="ru-RU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68036" y="2686844"/>
            <a:ext cx="582182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1.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﻿﻿﻿</a:t>
            </a:r>
            <a:r>
              <a:rPr lang="ru-RU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Сокращение количества НПА в рамках «регуляторной гильотины» для упрощения взаимодействия поставщиков и производителей;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2. </a:t>
            </a:r>
            <a:r>
              <a:rPr lang="ru-RU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﻿﻿﻿Утверждение механизма </a:t>
            </a:r>
            <a:r>
              <a:rPr lang="ru-RU" sz="1400" b="1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запрета, ограничения («второй лишний»), ценового преимущества.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82323" y="3917487"/>
            <a:ext cx="56553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Также вводится оценка предложений промышленной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продукции </a:t>
            </a:r>
            <a:r>
              <a:rPr lang="ru-RU" sz="1400" b="1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в зависимости от уровня ее локализации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56414" y="4686465"/>
            <a:ext cx="582182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Товар, </a:t>
            </a:r>
            <a:r>
              <a:rPr lang="ru-RU" sz="14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являющийся </a:t>
            </a:r>
            <a:r>
              <a:rPr lang="ru-RU" sz="1400" b="1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более локализованным </a:t>
            </a:r>
            <a:r>
              <a:rPr lang="ru-RU" sz="14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на </a:t>
            </a:r>
            <a:r>
              <a:rPr lang="ru-RU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территории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Российской </a:t>
            </a:r>
            <a:r>
              <a:rPr lang="ru-RU" sz="14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Федерации</a:t>
            </a:r>
            <a:r>
              <a:rPr lang="ru-RU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имеет преимущество </a:t>
            </a:r>
            <a:r>
              <a:rPr lang="ru-RU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в рамках закупочных процедур по </a:t>
            </a:r>
            <a:r>
              <a:rPr lang="ru-RU" sz="14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Закону Nº </a:t>
            </a:r>
            <a:r>
              <a:rPr lang="ru-RU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44-Ф3 и Закону Nº 223-Ф3.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6478237" y="3699015"/>
            <a:ext cx="5180363" cy="1930188"/>
          </a:xfrm>
          <a:prstGeom prst="rect">
            <a:avLst/>
          </a:prstGeom>
          <a:noFill/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78237" y="1669018"/>
            <a:ext cx="5180363" cy="58477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НПА «Национального режима» в рамках закона                № 44-ФЗ и Закон № 223-ФЗ</a:t>
            </a:r>
            <a:endParaRPr lang="ru-RU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529527" y="2446877"/>
            <a:ext cx="24582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Акты предусматривающие «преференции»</a:t>
            </a:r>
          </a:p>
          <a:p>
            <a:r>
              <a:rPr lang="ru-RU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для промышленных товаров, будут связаны </a:t>
            </a:r>
            <a:r>
              <a:rPr lang="ru-RU" sz="14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с </a:t>
            </a:r>
            <a:r>
              <a:rPr lang="ru-RU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реестрами</a:t>
            </a:r>
          </a:p>
        </p:txBody>
      </p:sp>
      <p:sp>
        <p:nvSpPr>
          <p:cNvPr id="36" name="Шеврон 35"/>
          <p:cNvSpPr/>
          <p:nvPr/>
        </p:nvSpPr>
        <p:spPr>
          <a:xfrm>
            <a:off x="8994929" y="2680581"/>
            <a:ext cx="197403" cy="520458"/>
          </a:xfrm>
          <a:prstGeom prst="chevron">
            <a:avLst/>
          </a:prstGeom>
          <a:solidFill>
            <a:srgbClr val="F16D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78237" y="3687287"/>
            <a:ext cx="5180363" cy="58477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ru-RU" dirty="0"/>
              <a:t>Разработка проекта директив для юридических лиц (Закон № 223-ФЗ)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6518753" y="4244208"/>
            <a:ext cx="49805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err="1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Минпромторгом</a:t>
            </a:r>
            <a:r>
              <a:rPr lang="ru-RU" sz="14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России прорабатывается вопрос об утверждении директив для юридических лиц, которыми предусмотрено обязательное соответствие промышленных товаров критериям подтверждения промышленной продукции на территории Российской</a:t>
            </a:r>
            <a:r>
              <a:rPr lang="ru-RU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Федерации в рамках процедуры заключения «офсетных» договоров.</a:t>
            </a:r>
            <a:endParaRPr lang="ru-RU" sz="1400" dirty="0"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0275887" y="2322421"/>
            <a:ext cx="132772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Реестр российской промышленной продукции</a:t>
            </a:r>
            <a:endParaRPr lang="ru-RU" sz="1100" dirty="0"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275887" y="3036020"/>
            <a:ext cx="137901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Евразийский реестр промышленных товар</a:t>
            </a:r>
            <a:endParaRPr lang="ru-RU" sz="1100" dirty="0"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09" b="76868" l="2532" r="50633">
                        <a14:foregroundMark x1="24473" y1="32740" x2="32278" y2="43772"/>
                        <a14:foregroundMark x1="26371" y1="29893" x2="31013" y2="38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49" t="13397" r="45435" b="43898"/>
          <a:stretch/>
        </p:blipFill>
        <p:spPr bwMode="auto">
          <a:xfrm>
            <a:off x="9264022" y="2993476"/>
            <a:ext cx="1013760" cy="54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889" r="90000">
                        <a14:foregroundMark x1="47889" y1="79375" x2="47556" y2="9583"/>
                        <a14:foregroundMark x1="57556" y1="15417" x2="63000" y2="75625"/>
                        <a14:foregroundMark x1="45000" y1="9583" x2="29889" y2="30625"/>
                        <a14:foregroundMark x1="29444" y1="30625" x2="30667" y2="56042"/>
                        <a14:foregroundMark x1="28111" y1="40000" x2="28444" y2="65417"/>
                        <a14:foregroundMark x1="28444" y1="65417" x2="41667" y2="89375"/>
                        <a14:foregroundMark x1="41667" y1="89375" x2="59556" y2="88542"/>
                        <a14:foregroundMark x1="59556" y1="88542" x2="73222" y2="53125"/>
                        <a14:foregroundMark x1="73222" y1="53125" x2="67000" y2="21250"/>
                        <a14:foregroundMark x1="67000" y1="21250" x2="51333" y2="5625"/>
                        <a14:foregroundMark x1="50444" y1="5625" x2="42111" y2="8542"/>
                        <a14:foregroundMark x1="34333" y1="23125" x2="67222" y2="65625"/>
                        <a14:foregroundMark x1="60333" y1="24167" x2="35333" y2="472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3" y="3956381"/>
            <a:ext cx="637571" cy="34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342900" y="208317"/>
            <a:ext cx="10071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</a:rPr>
              <a:t>Совершенствование закупочного законодательства по </a:t>
            </a:r>
            <a:r>
              <a:rPr lang="ru-RU" sz="2000" dirty="0" err="1" smtClean="0">
                <a:latin typeface="Roboto" panose="02000000000000000000" pitchFamily="2" charset="0"/>
                <a:ea typeface="Roboto" panose="02000000000000000000" pitchFamily="2" charset="0"/>
              </a:rPr>
              <a:t>импортозамещению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</a:rPr>
              <a:t>. Законопроект № 547583-8</a:t>
            </a:r>
            <a:endParaRPr lang="ru-RU" sz="2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4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0" y="343843"/>
            <a:ext cx="1244600" cy="5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3"/>
          <p:cNvSpPr/>
          <p:nvPr/>
        </p:nvSpPr>
        <p:spPr>
          <a:xfrm>
            <a:off x="444500" y="908685"/>
            <a:ext cx="11214100" cy="0"/>
          </a:xfrm>
          <a:custGeom>
            <a:avLst/>
            <a:gdLst/>
            <a:ahLst/>
            <a:cxnLst/>
            <a:rect l="l" t="t" r="r" b="b"/>
            <a:pathLst>
              <a:path w="11214100">
                <a:moveTo>
                  <a:pt x="0" y="0"/>
                </a:moveTo>
                <a:lnTo>
                  <a:pt x="11214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Picture 2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017" y="2435716"/>
            <a:ext cx="915870" cy="373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37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0434B0"/>
              </a:gs>
              <a:gs pos="100000">
                <a:srgbClr val="043EBD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2883" y="5900058"/>
            <a:ext cx="4220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17.05.2024</a:t>
            </a:r>
          </a:p>
          <a:p>
            <a:r>
              <a:rPr lang="ru-RU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Москва</a:t>
            </a:r>
            <a:endParaRPr lang="ru-RU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Форум-выставка «ГОСЗАКАЗ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27" y="390837"/>
            <a:ext cx="2421760" cy="109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528" y="390837"/>
            <a:ext cx="3065734" cy="102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304587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8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Благодарю за внимание!</a:t>
            </a:r>
            <a:endParaRPr lang="ru-RU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" name="Picture 6" descr="https://sun9-27.userapi.com/impg/ZRsKzohvpaCqrS2n5_J7Ax4MTR9Sz_F0zx46wg/w4CYTlya7Aw.jpg?size=2560x1810&amp;quality=95&amp;sign=75abb10319b1f16b54ebeaada956effc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37901" l="46133" r="98789">
                        <a14:foregroundMark x1="82148" y1="2320" x2="95820" y2="3204"/>
                        <a14:foregroundMark x1="82227" y1="1989" x2="96367" y2="2762"/>
                        <a14:foregroundMark x1="96445" y1="2983" x2="97852" y2="216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397" b="60894"/>
          <a:stretch/>
        </p:blipFill>
        <p:spPr bwMode="auto">
          <a:xfrm rot="1111138">
            <a:off x="4284297" y="5133173"/>
            <a:ext cx="1573887" cy="157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s://sun9-27.userapi.com/impg/ZRsKzohvpaCqrS2n5_J7Ax4MTR9Sz_F0zx46wg/w4CYTlya7Aw.jpg?size=2560x1810&amp;quality=95&amp;sign=75abb10319b1f16b54ebeaada956effc&amp;type=albu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37901" l="46133" r="98789">
                        <a14:foregroundMark x1="82148" y1="2320" x2="95820" y2="3204"/>
                        <a14:foregroundMark x1="82227" y1="1989" x2="96367" y2="2762"/>
                        <a14:foregroundMark x1="96445" y1="2983" x2="97852" y2="216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397" b="60894"/>
          <a:stretch/>
        </p:blipFill>
        <p:spPr bwMode="auto">
          <a:xfrm rot="19810915">
            <a:off x="5929165" y="4605657"/>
            <a:ext cx="1573887" cy="157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3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1762</Words>
  <Application>Microsoft Office PowerPoint</Application>
  <PresentationFormat>Широкоэкранный</PresentationFormat>
  <Paragraphs>167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Roboto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КОШКИНА Полина Александровна</dc:creator>
  <cp:lastModifiedBy>КОШКИНА Полина Александровна</cp:lastModifiedBy>
  <cp:revision>2</cp:revision>
  <dcterms:modified xsi:type="dcterms:W3CDTF">2024-05-03T08:01:48Z</dcterms:modified>
</cp:coreProperties>
</file>