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  <p:sldMasterId id="2147483675" r:id="rId2"/>
    <p:sldMasterId id="2147483678" r:id="rId3"/>
    <p:sldMasterId id="2147483681" r:id="rId4"/>
    <p:sldMasterId id="2147483684" r:id="rId5"/>
  </p:sldMasterIdLst>
  <p:notesMasterIdLst>
    <p:notesMasterId r:id="rId12"/>
  </p:notesMasterIdLst>
  <p:handoutMasterIdLst>
    <p:handoutMasterId r:id="rId13"/>
  </p:handoutMasterIdLst>
  <p:sldIdLst>
    <p:sldId id="287" r:id="rId6"/>
    <p:sldId id="455" r:id="rId7"/>
    <p:sldId id="1207" r:id="rId8"/>
    <p:sldId id="1206" r:id="rId9"/>
    <p:sldId id="1208" r:id="rId10"/>
    <p:sldId id="1209" r:id="rId11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дрей Чернов" initials="АЧ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  <a:srgbClr val="5FB0F1"/>
    <a:srgbClr val="11437F"/>
    <a:srgbClr val="AFC9E8"/>
    <a:srgbClr val="FDB851"/>
    <a:srgbClr val="1864B5"/>
    <a:srgbClr val="CB3E42"/>
    <a:srgbClr val="D8D9D9"/>
    <a:srgbClr val="8FAADD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=""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D27102A9-8310-4765-A935-A1911B00CA55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2" autoAdjust="0"/>
    <p:restoredTop sz="95789" autoAdjust="0"/>
  </p:normalViewPr>
  <p:slideViewPr>
    <p:cSldViewPr>
      <p:cViewPr varScale="1">
        <p:scale>
          <a:sx n="129" d="100"/>
          <a:sy n="129" d="100"/>
        </p:scale>
        <p:origin x="304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58" d="100"/>
          <a:sy n="158" d="100"/>
        </p:scale>
        <p:origin x="10400" y="22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F72457-58EF-4148-A16B-82413FC95D0D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7C8C91-DA98-48BA-8FD7-546746BDA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89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51F920-D653-4C4F-A838-A8C31DCFACB2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A87F4128-7599-446F-8DE0-F4079DE160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AE9E6-DA4A-4761-8A2C-10814DA72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571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261C76A-E72F-46C0-AE51-0EE3DEBD1981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491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642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357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798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461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175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91630"/>
            <a:ext cx="6336704" cy="1800200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8" name="object 9"/>
          <p:cNvSpPr/>
          <p:nvPr userDrawn="1"/>
        </p:nvSpPr>
        <p:spPr>
          <a:xfrm>
            <a:off x="7164289" y="255595"/>
            <a:ext cx="1973216" cy="4378324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30" name="TextBox 29"/>
          <p:cNvSpPr txBox="1"/>
          <p:nvPr userDrawn="1"/>
        </p:nvSpPr>
        <p:spPr>
          <a:xfrm>
            <a:off x="2" y="4864600"/>
            <a:ext cx="1763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roskazna.gov.ru</a:t>
            </a:r>
            <a:endParaRPr lang="ru-RU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-1" y="699542"/>
            <a:ext cx="7596337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 userDrawn="1"/>
        </p:nvCxnSpPr>
        <p:spPr>
          <a:xfrm>
            <a:off x="0" y="4803998"/>
            <a:ext cx="9144000" cy="0"/>
          </a:xfrm>
          <a:prstGeom prst="line">
            <a:avLst/>
          </a:prstGeom>
          <a:ln w="9525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34"/>
          <p:cNvSpPr>
            <a:spLocks noGrp="1"/>
          </p:cNvSpPr>
          <p:nvPr>
            <p:ph type="body" sz="quarter" idx="10" hasCustomPrompt="1"/>
          </p:nvPr>
        </p:nvSpPr>
        <p:spPr>
          <a:xfrm>
            <a:off x="4716017" y="4864599"/>
            <a:ext cx="4427984" cy="230413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ru-RU" dirty="0"/>
              <a:t> г. Москва, май 2024 года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B193D02-5869-44C9-9CEE-9C8A46005E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6301"/>
            <a:ext cx="1835696" cy="50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627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"/>
            <a:ext cx="6802259" cy="699541"/>
          </a:xfrm>
          <a:noFill/>
        </p:spPr>
        <p:txBody>
          <a:bodyPr>
            <a:noAutofit/>
          </a:bodyPr>
          <a:lstStyle>
            <a:lvl1pPr algn="r">
              <a:defRPr sz="16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676456" y="4862238"/>
            <a:ext cx="323528" cy="246221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lvl="0" algn="r"/>
            <a:fld id="{F777CE8F-F8DB-4AC4-B215-9C5F8871BE3C}" type="slidenum">
              <a:rPr lang="ru-RU" sz="1000" smtClean="0">
                <a:solidFill>
                  <a:srgbClr val="11437F"/>
                </a:solidFill>
                <a:latin typeface="+mn-lt"/>
                <a:ea typeface="PT Serif" panose="020A0603040505020204" pitchFamily="18" charset="-52"/>
              </a:rPr>
              <a:pPr lvl="0" algn="r"/>
              <a:t>‹#›</a:t>
            </a:fld>
            <a:endParaRPr lang="ru-RU" sz="1000" b="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PT Serif" panose="020A0603040505020204" pitchFamily="18" charset="-52"/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5911574-4637-4F8D-B8E1-DBB2998F82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6301"/>
            <a:ext cx="1835696" cy="50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7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lder 5">
            <a:extLst>
              <a:ext uri="{FF2B5EF4-FFF2-40B4-BE49-F238E27FC236}">
                <a16:creationId xmlns:a16="http://schemas.microsoft.com/office/drawing/2014/main" id="{4E065825-85CD-4AFB-994B-2E973E9F02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51569" y="4853117"/>
            <a:ext cx="286272" cy="180642"/>
          </a:xfrm>
        </p:spPr>
        <p:txBody>
          <a:bodyPr lIns="0" tIns="0" rIns="0" bIns="0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FE9E6379-6961-4AB4-885C-0ACB5984AC92}"/>
              </a:ext>
            </a:extLst>
          </p:cNvPr>
          <p:cNvSpPr/>
          <p:nvPr userDrawn="1"/>
        </p:nvSpPr>
        <p:spPr>
          <a:xfrm>
            <a:off x="-9093" y="576321"/>
            <a:ext cx="9160847" cy="34353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92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D12C19E-EADF-488C-BB64-67FCC4778F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59" y="81483"/>
            <a:ext cx="1549780" cy="43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56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" y="63412"/>
            <a:ext cx="1402441" cy="5489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91630"/>
            <a:ext cx="6336704" cy="1800200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8" name="object 9"/>
          <p:cNvSpPr/>
          <p:nvPr userDrawn="1"/>
        </p:nvSpPr>
        <p:spPr>
          <a:xfrm>
            <a:off x="7164289" y="255595"/>
            <a:ext cx="1973216" cy="4378324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2" y="4864600"/>
            <a:ext cx="1763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white">
                    <a:lumMod val="65000"/>
                  </a:prstClr>
                </a:solidFill>
              </a:rPr>
              <a:t>roskazna.gov.ru</a:t>
            </a:r>
            <a:endParaRPr lang="ru-RU" sz="1000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-1" y="699542"/>
            <a:ext cx="7596337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 userDrawn="1"/>
        </p:nvCxnSpPr>
        <p:spPr>
          <a:xfrm>
            <a:off x="0" y="4803998"/>
            <a:ext cx="9144000" cy="0"/>
          </a:xfrm>
          <a:prstGeom prst="line">
            <a:avLst/>
          </a:prstGeom>
          <a:ln w="9525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34"/>
          <p:cNvSpPr>
            <a:spLocks noGrp="1"/>
          </p:cNvSpPr>
          <p:nvPr>
            <p:ph type="body" sz="quarter" idx="10" hasCustomPrompt="1"/>
          </p:nvPr>
        </p:nvSpPr>
        <p:spPr>
          <a:xfrm>
            <a:off x="4716017" y="4864599"/>
            <a:ext cx="4427984" cy="230413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ru-RU" dirty="0"/>
              <a:t> г. Москва, сентябрь 2023 года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6309F9D-2328-2A0E-9F79-C413E7B34B80}"/>
              </a:ext>
            </a:extLst>
          </p:cNvPr>
          <p:cNvGrpSpPr/>
          <p:nvPr userDrawn="1"/>
        </p:nvGrpSpPr>
        <p:grpSpPr>
          <a:xfrm>
            <a:off x="54298" y="64970"/>
            <a:ext cx="547524" cy="548985"/>
            <a:chOff x="288903" y="260437"/>
            <a:chExt cx="1315269" cy="1336994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957C2DC1-63EB-B040-4B6B-6115D28F4B45}"/>
                </a:ext>
              </a:extLst>
            </p:cNvPr>
            <p:cNvGrpSpPr/>
            <p:nvPr/>
          </p:nvGrpSpPr>
          <p:grpSpPr>
            <a:xfrm>
              <a:off x="418672" y="458300"/>
              <a:ext cx="1055730" cy="1028505"/>
              <a:chOff x="322960" y="1176649"/>
              <a:chExt cx="1055730" cy="1028505"/>
            </a:xfrm>
            <a:noFill/>
          </p:grpSpPr>
          <p:sp>
            <p:nvSpPr>
              <p:cNvPr id="10" name="object 9">
                <a:extLst>
                  <a:ext uri="{FF2B5EF4-FFF2-40B4-BE49-F238E27FC236}">
                    <a16:creationId xmlns:a16="http://schemas.microsoft.com/office/drawing/2014/main" id="{CD5553DD-B940-B929-471A-F035367A6943}"/>
                  </a:ext>
                </a:extLst>
              </p:cNvPr>
              <p:cNvSpPr/>
              <p:nvPr/>
            </p:nvSpPr>
            <p:spPr>
              <a:xfrm>
                <a:off x="322960" y="1176649"/>
                <a:ext cx="519289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object 9">
                <a:extLst>
                  <a:ext uri="{FF2B5EF4-FFF2-40B4-BE49-F238E27FC236}">
                    <a16:creationId xmlns:a16="http://schemas.microsoft.com/office/drawing/2014/main" id="{FC62E99E-6B07-7E6D-53CA-EA682D631733}"/>
                  </a:ext>
                </a:extLst>
              </p:cNvPr>
              <p:cNvSpPr/>
              <p:nvPr/>
            </p:nvSpPr>
            <p:spPr>
              <a:xfrm flipH="1">
                <a:off x="850068" y="1176649"/>
                <a:ext cx="528622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3DBCBD4-5B1B-90F8-27CF-37CE6E21EBD1}"/>
                </a:ext>
              </a:extLst>
            </p:cNvPr>
            <p:cNvSpPr/>
            <p:nvPr/>
          </p:nvSpPr>
          <p:spPr>
            <a:xfrm>
              <a:off x="288903" y="260437"/>
              <a:ext cx="1315269" cy="1336994"/>
            </a:xfrm>
            <a:prstGeom prst="rect">
              <a:avLst/>
            </a:prstGeom>
            <a:blipFill rotWithShape="1">
              <a:blip r:embed="rId4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8ECC8484-9144-CD17-8E5C-92756C3197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4" t="566" r="6577" b="1661"/>
            <a:stretch/>
          </p:blipFill>
          <p:spPr bwMode="auto">
            <a:xfrm>
              <a:off x="495209" y="477786"/>
              <a:ext cx="822145" cy="9276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05047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"/>
            <a:ext cx="6802259" cy="699541"/>
          </a:xfrm>
          <a:noFill/>
        </p:spPr>
        <p:txBody>
          <a:bodyPr>
            <a:noAutofit/>
          </a:bodyPr>
          <a:lstStyle>
            <a:lvl1pPr algn="r">
              <a:defRPr sz="16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7616"/>
            <a:ext cx="8229600" cy="3247009"/>
          </a:xfrm>
        </p:spPr>
        <p:txBody>
          <a:bodyPr>
            <a:normAutofit/>
          </a:bodyPr>
          <a:lstStyle>
            <a:lvl1pPr>
              <a:defRPr sz="2400">
                <a:latin typeface="+mn-lt"/>
                <a:ea typeface="PT Serif" panose="020A0603040505020204" pitchFamily="18" charset="-52"/>
              </a:defRPr>
            </a:lvl1pPr>
            <a:lvl2pPr>
              <a:defRPr sz="2000">
                <a:latin typeface="+mn-lt"/>
                <a:ea typeface="PT Serif" panose="020A0603040505020204" pitchFamily="18" charset="-52"/>
              </a:defRPr>
            </a:lvl2pPr>
            <a:lvl3pPr>
              <a:defRPr sz="1800">
                <a:latin typeface="+mn-lt"/>
                <a:ea typeface="PT Serif" panose="020A0603040505020204" pitchFamily="18" charset="-52"/>
              </a:defRPr>
            </a:lvl3pPr>
            <a:lvl4pPr>
              <a:defRPr sz="1600">
                <a:latin typeface="+mn-lt"/>
                <a:ea typeface="PT Serif" panose="020A0603040505020204" pitchFamily="18" charset="-52"/>
              </a:defRPr>
            </a:lvl4pPr>
            <a:lvl5pPr>
              <a:defRPr sz="1600">
                <a:latin typeface="+mn-lt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fld id="{3BC1675A-EBDC-B841-AA4E-14ECDABFD2B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16.05.2024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485484" y="4803998"/>
            <a:ext cx="611560" cy="338554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r"/>
            <a:fld id="{F777CE8F-F8DB-4AC4-B215-9C5F8871BE3C}" type="slidenum">
              <a:rPr lang="ru-RU" sz="1600" smtClean="0">
                <a:solidFill>
                  <a:srgbClr val="11437F"/>
                </a:solidFill>
                <a:latin typeface="Arial"/>
                <a:ea typeface="PT Serif" panose="020A0603040505020204" pitchFamily="18" charset="-52"/>
              </a:rPr>
              <a:pPr algn="r"/>
              <a:t>‹#›</a:t>
            </a:fld>
            <a:r>
              <a:rPr lang="ru-RU" sz="900" b="0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PT Serif" panose="020A0603040505020204" pitchFamily="18" charset="-52"/>
              </a:rPr>
              <a:t>/6</a:t>
            </a:r>
            <a:endParaRPr lang="ru-RU" sz="1600" b="0" dirty="0">
              <a:solidFill>
                <a:prstClr val="black">
                  <a:lumMod val="50000"/>
                  <a:lumOff val="50000"/>
                </a:prstClr>
              </a:solidFill>
              <a:latin typeface="Arial"/>
              <a:ea typeface="PT Serif" panose="020A0603040505020204" pitchFamily="18" charset="-52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" y="63412"/>
            <a:ext cx="1402441" cy="5489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3A0ACF-E1F7-44DE-A3B7-8C890DE287A1}"/>
              </a:ext>
            </a:extLst>
          </p:cNvPr>
          <p:cNvSpPr txBox="1"/>
          <p:nvPr userDrawn="1"/>
        </p:nvSpPr>
        <p:spPr>
          <a:xfrm>
            <a:off x="565179" y="451350"/>
            <a:ext cx="33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44546A">
                    <a:lumMod val="60000"/>
                    <a:lumOff val="40000"/>
                  </a:srgbClr>
                </a:solidFill>
              </a:rPr>
              <a:t>Межрегиональное контрактное управление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60628EF2-CE6A-843F-8BBA-A6687F05AB9C}"/>
              </a:ext>
            </a:extLst>
          </p:cNvPr>
          <p:cNvGrpSpPr/>
          <p:nvPr userDrawn="1"/>
        </p:nvGrpSpPr>
        <p:grpSpPr>
          <a:xfrm>
            <a:off x="54298" y="64970"/>
            <a:ext cx="547524" cy="548985"/>
            <a:chOff x="54297" y="64968"/>
            <a:chExt cx="547524" cy="548985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093BF2C5-1208-B9A9-E824-2E441D50B089}"/>
                </a:ext>
              </a:extLst>
            </p:cNvPr>
            <p:cNvGrpSpPr/>
            <p:nvPr/>
          </p:nvGrpSpPr>
          <p:grpSpPr>
            <a:xfrm>
              <a:off x="108318" y="146213"/>
              <a:ext cx="439482" cy="422316"/>
              <a:chOff x="322960" y="1176649"/>
              <a:chExt cx="1055730" cy="1028505"/>
            </a:xfrm>
            <a:noFill/>
          </p:grpSpPr>
          <p:sp>
            <p:nvSpPr>
              <p:cNvPr id="13" name="object 9">
                <a:extLst>
                  <a:ext uri="{FF2B5EF4-FFF2-40B4-BE49-F238E27FC236}">
                    <a16:creationId xmlns:a16="http://schemas.microsoft.com/office/drawing/2014/main" id="{6A85DEA3-8192-7D12-8587-234ECE8ABA0D}"/>
                  </a:ext>
                </a:extLst>
              </p:cNvPr>
              <p:cNvSpPr/>
              <p:nvPr/>
            </p:nvSpPr>
            <p:spPr>
              <a:xfrm>
                <a:off x="322960" y="1176649"/>
                <a:ext cx="519289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object 9">
                <a:extLst>
                  <a:ext uri="{FF2B5EF4-FFF2-40B4-BE49-F238E27FC236}">
                    <a16:creationId xmlns:a16="http://schemas.microsoft.com/office/drawing/2014/main" id="{F75251D7-C310-5572-466E-F51C151DEF7C}"/>
                  </a:ext>
                </a:extLst>
              </p:cNvPr>
              <p:cNvSpPr/>
              <p:nvPr/>
            </p:nvSpPr>
            <p:spPr>
              <a:xfrm flipH="1">
                <a:off x="850068" y="1176649"/>
                <a:ext cx="528622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99486733-4E9D-FF3E-A469-0F86FFB7116A}"/>
                </a:ext>
              </a:extLst>
            </p:cNvPr>
            <p:cNvSpPr/>
            <p:nvPr/>
          </p:nvSpPr>
          <p:spPr>
            <a:xfrm>
              <a:off x="54297" y="64968"/>
              <a:ext cx="547524" cy="548985"/>
            </a:xfrm>
            <a:prstGeom prst="rect">
              <a:avLst/>
            </a:prstGeom>
            <a:blipFill rotWithShape="1">
              <a:blip r:embed="rId3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2748CAC8-4AED-0592-94AA-60096F7829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4" t="566" r="6577" b="1661"/>
            <a:stretch/>
          </p:blipFill>
          <p:spPr bwMode="auto">
            <a:xfrm>
              <a:off x="140179" y="154214"/>
              <a:ext cx="342245" cy="380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7" name="Прямая соединительная линия 6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5072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" y="63412"/>
            <a:ext cx="1402441" cy="5489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91630"/>
            <a:ext cx="6336704" cy="1800200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8" name="object 9"/>
          <p:cNvSpPr/>
          <p:nvPr userDrawn="1"/>
        </p:nvSpPr>
        <p:spPr>
          <a:xfrm>
            <a:off x="7164289" y="255595"/>
            <a:ext cx="1973216" cy="4378324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2" y="4864600"/>
            <a:ext cx="1763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white">
                    <a:lumMod val="65000"/>
                  </a:prstClr>
                </a:solidFill>
              </a:rPr>
              <a:t>roskazna.gov.ru</a:t>
            </a:r>
            <a:endParaRPr lang="ru-RU" sz="1000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-1" y="699542"/>
            <a:ext cx="7596337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 userDrawn="1"/>
        </p:nvCxnSpPr>
        <p:spPr>
          <a:xfrm>
            <a:off x="0" y="4803998"/>
            <a:ext cx="9144000" cy="0"/>
          </a:xfrm>
          <a:prstGeom prst="line">
            <a:avLst/>
          </a:prstGeom>
          <a:ln w="9525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34"/>
          <p:cNvSpPr>
            <a:spLocks noGrp="1"/>
          </p:cNvSpPr>
          <p:nvPr>
            <p:ph type="body" sz="quarter" idx="10" hasCustomPrompt="1"/>
          </p:nvPr>
        </p:nvSpPr>
        <p:spPr>
          <a:xfrm>
            <a:off x="4716017" y="4864599"/>
            <a:ext cx="4427984" cy="230413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ru-RU" dirty="0"/>
              <a:t> г. Москва, июнь 2023 года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6309F9D-2328-2A0E-9F79-C413E7B34B80}"/>
              </a:ext>
            </a:extLst>
          </p:cNvPr>
          <p:cNvGrpSpPr/>
          <p:nvPr userDrawn="1"/>
        </p:nvGrpSpPr>
        <p:grpSpPr>
          <a:xfrm>
            <a:off x="54298" y="64970"/>
            <a:ext cx="547524" cy="548985"/>
            <a:chOff x="288903" y="260437"/>
            <a:chExt cx="1315269" cy="1336994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957C2DC1-63EB-B040-4B6B-6115D28F4B45}"/>
                </a:ext>
              </a:extLst>
            </p:cNvPr>
            <p:cNvGrpSpPr/>
            <p:nvPr/>
          </p:nvGrpSpPr>
          <p:grpSpPr>
            <a:xfrm>
              <a:off x="418672" y="458300"/>
              <a:ext cx="1055730" cy="1028505"/>
              <a:chOff x="322960" y="1176649"/>
              <a:chExt cx="1055730" cy="1028505"/>
            </a:xfrm>
            <a:noFill/>
          </p:grpSpPr>
          <p:sp>
            <p:nvSpPr>
              <p:cNvPr id="10" name="object 9">
                <a:extLst>
                  <a:ext uri="{FF2B5EF4-FFF2-40B4-BE49-F238E27FC236}">
                    <a16:creationId xmlns:a16="http://schemas.microsoft.com/office/drawing/2014/main" id="{CD5553DD-B940-B929-471A-F035367A6943}"/>
                  </a:ext>
                </a:extLst>
              </p:cNvPr>
              <p:cNvSpPr/>
              <p:nvPr/>
            </p:nvSpPr>
            <p:spPr>
              <a:xfrm>
                <a:off x="322960" y="1176649"/>
                <a:ext cx="519289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object 9">
                <a:extLst>
                  <a:ext uri="{FF2B5EF4-FFF2-40B4-BE49-F238E27FC236}">
                    <a16:creationId xmlns:a16="http://schemas.microsoft.com/office/drawing/2014/main" id="{FC62E99E-6B07-7E6D-53CA-EA682D631733}"/>
                  </a:ext>
                </a:extLst>
              </p:cNvPr>
              <p:cNvSpPr/>
              <p:nvPr/>
            </p:nvSpPr>
            <p:spPr>
              <a:xfrm flipH="1">
                <a:off x="850068" y="1176649"/>
                <a:ext cx="528622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3DBCBD4-5B1B-90F8-27CF-37CE6E21EBD1}"/>
                </a:ext>
              </a:extLst>
            </p:cNvPr>
            <p:cNvSpPr/>
            <p:nvPr/>
          </p:nvSpPr>
          <p:spPr>
            <a:xfrm>
              <a:off x="288903" y="260437"/>
              <a:ext cx="1315269" cy="1336994"/>
            </a:xfrm>
            <a:prstGeom prst="rect">
              <a:avLst/>
            </a:prstGeom>
            <a:blipFill rotWithShape="1">
              <a:blip r:embed="rId4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8ECC8484-9144-CD17-8E5C-92756C3197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4" t="566" r="6577" b="1661"/>
            <a:stretch/>
          </p:blipFill>
          <p:spPr bwMode="auto">
            <a:xfrm>
              <a:off x="495209" y="477786"/>
              <a:ext cx="822145" cy="9276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94483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"/>
            <a:ext cx="6802259" cy="699541"/>
          </a:xfrm>
          <a:noFill/>
        </p:spPr>
        <p:txBody>
          <a:bodyPr>
            <a:noAutofit/>
          </a:bodyPr>
          <a:lstStyle>
            <a:lvl1pPr algn="r">
              <a:defRPr sz="16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7616"/>
            <a:ext cx="8229600" cy="3247009"/>
          </a:xfrm>
        </p:spPr>
        <p:txBody>
          <a:bodyPr>
            <a:normAutofit/>
          </a:bodyPr>
          <a:lstStyle>
            <a:lvl1pPr>
              <a:defRPr sz="2400">
                <a:latin typeface="+mn-lt"/>
                <a:ea typeface="PT Serif" panose="020A0603040505020204" pitchFamily="18" charset="-52"/>
              </a:defRPr>
            </a:lvl1pPr>
            <a:lvl2pPr>
              <a:defRPr sz="2000">
                <a:latin typeface="+mn-lt"/>
                <a:ea typeface="PT Serif" panose="020A0603040505020204" pitchFamily="18" charset="-52"/>
              </a:defRPr>
            </a:lvl2pPr>
            <a:lvl3pPr>
              <a:defRPr sz="1800">
                <a:latin typeface="+mn-lt"/>
                <a:ea typeface="PT Serif" panose="020A0603040505020204" pitchFamily="18" charset="-52"/>
              </a:defRPr>
            </a:lvl3pPr>
            <a:lvl4pPr>
              <a:defRPr sz="1600">
                <a:latin typeface="+mn-lt"/>
                <a:ea typeface="PT Serif" panose="020A0603040505020204" pitchFamily="18" charset="-52"/>
              </a:defRPr>
            </a:lvl4pPr>
            <a:lvl5pPr>
              <a:defRPr sz="1600">
                <a:latin typeface="+mn-lt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fld id="{BD30F765-4CAA-FB4C-85A2-29AF2D9ACE3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16.05.2024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485484" y="4803998"/>
            <a:ext cx="611560" cy="338554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r"/>
            <a:fld id="{F777CE8F-F8DB-4AC4-B215-9C5F8871BE3C}" type="slidenum">
              <a:rPr lang="ru-RU" sz="1600" smtClean="0">
                <a:solidFill>
                  <a:srgbClr val="11437F"/>
                </a:solidFill>
                <a:latin typeface="Arial"/>
                <a:ea typeface="PT Serif" panose="020A0603040505020204" pitchFamily="18" charset="-52"/>
              </a:rPr>
              <a:pPr algn="r"/>
              <a:t>‹#›</a:t>
            </a:fld>
            <a:r>
              <a:rPr lang="ru-RU" sz="900" b="0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PT Serif" panose="020A0603040505020204" pitchFamily="18" charset="-52"/>
              </a:rPr>
              <a:t>/6</a:t>
            </a:r>
            <a:endParaRPr lang="ru-RU" sz="1600" b="0" dirty="0">
              <a:solidFill>
                <a:prstClr val="black">
                  <a:lumMod val="50000"/>
                  <a:lumOff val="50000"/>
                </a:prstClr>
              </a:solidFill>
              <a:latin typeface="Arial"/>
              <a:ea typeface="PT Serif" panose="020A0603040505020204" pitchFamily="18" charset="-52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" y="63412"/>
            <a:ext cx="1402441" cy="5489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3A0ACF-E1F7-44DE-A3B7-8C890DE287A1}"/>
              </a:ext>
            </a:extLst>
          </p:cNvPr>
          <p:cNvSpPr txBox="1"/>
          <p:nvPr userDrawn="1"/>
        </p:nvSpPr>
        <p:spPr>
          <a:xfrm>
            <a:off x="565179" y="451350"/>
            <a:ext cx="33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44546A">
                    <a:lumMod val="60000"/>
                    <a:lumOff val="40000"/>
                  </a:srgbClr>
                </a:solidFill>
              </a:rPr>
              <a:t>Межрегиональное контрактное управление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60628EF2-CE6A-843F-8BBA-A6687F05AB9C}"/>
              </a:ext>
            </a:extLst>
          </p:cNvPr>
          <p:cNvGrpSpPr/>
          <p:nvPr userDrawn="1"/>
        </p:nvGrpSpPr>
        <p:grpSpPr>
          <a:xfrm>
            <a:off x="54298" y="64970"/>
            <a:ext cx="547524" cy="548985"/>
            <a:chOff x="54297" y="64968"/>
            <a:chExt cx="547524" cy="548985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093BF2C5-1208-B9A9-E824-2E441D50B089}"/>
                </a:ext>
              </a:extLst>
            </p:cNvPr>
            <p:cNvGrpSpPr/>
            <p:nvPr/>
          </p:nvGrpSpPr>
          <p:grpSpPr>
            <a:xfrm>
              <a:off x="108318" y="146213"/>
              <a:ext cx="439482" cy="422316"/>
              <a:chOff x="322960" y="1176649"/>
              <a:chExt cx="1055730" cy="1028505"/>
            </a:xfrm>
            <a:noFill/>
          </p:grpSpPr>
          <p:sp>
            <p:nvSpPr>
              <p:cNvPr id="13" name="object 9">
                <a:extLst>
                  <a:ext uri="{FF2B5EF4-FFF2-40B4-BE49-F238E27FC236}">
                    <a16:creationId xmlns:a16="http://schemas.microsoft.com/office/drawing/2014/main" id="{6A85DEA3-8192-7D12-8587-234ECE8ABA0D}"/>
                  </a:ext>
                </a:extLst>
              </p:cNvPr>
              <p:cNvSpPr/>
              <p:nvPr/>
            </p:nvSpPr>
            <p:spPr>
              <a:xfrm>
                <a:off x="322960" y="1176649"/>
                <a:ext cx="519289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object 9">
                <a:extLst>
                  <a:ext uri="{FF2B5EF4-FFF2-40B4-BE49-F238E27FC236}">
                    <a16:creationId xmlns:a16="http://schemas.microsoft.com/office/drawing/2014/main" id="{F75251D7-C310-5572-466E-F51C151DEF7C}"/>
                  </a:ext>
                </a:extLst>
              </p:cNvPr>
              <p:cNvSpPr/>
              <p:nvPr/>
            </p:nvSpPr>
            <p:spPr>
              <a:xfrm flipH="1">
                <a:off x="850068" y="1176649"/>
                <a:ext cx="528622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99486733-4E9D-FF3E-A469-0F86FFB7116A}"/>
                </a:ext>
              </a:extLst>
            </p:cNvPr>
            <p:cNvSpPr/>
            <p:nvPr/>
          </p:nvSpPr>
          <p:spPr>
            <a:xfrm>
              <a:off x="54297" y="64968"/>
              <a:ext cx="547524" cy="548985"/>
            </a:xfrm>
            <a:prstGeom prst="rect">
              <a:avLst/>
            </a:prstGeom>
            <a:blipFill rotWithShape="1">
              <a:blip r:embed="rId3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2748CAC8-4AED-0592-94AA-60096F7829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4" t="566" r="6577" b="1661"/>
            <a:stretch/>
          </p:blipFill>
          <p:spPr bwMode="auto">
            <a:xfrm>
              <a:off x="140179" y="154214"/>
              <a:ext cx="342245" cy="380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7" name="Прямая соединительная линия 6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2684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" y="63412"/>
            <a:ext cx="1402441" cy="5489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91630"/>
            <a:ext cx="6336704" cy="1800200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8" name="object 9"/>
          <p:cNvSpPr/>
          <p:nvPr userDrawn="1"/>
        </p:nvSpPr>
        <p:spPr>
          <a:xfrm>
            <a:off x="7164289" y="255595"/>
            <a:ext cx="1973216" cy="4378324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2" y="4864600"/>
            <a:ext cx="1763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white">
                    <a:lumMod val="65000"/>
                  </a:prstClr>
                </a:solidFill>
              </a:rPr>
              <a:t>roskazna.gov.ru</a:t>
            </a:r>
            <a:endParaRPr lang="ru-RU" sz="1000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-1" y="699542"/>
            <a:ext cx="7596337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 userDrawn="1"/>
        </p:nvCxnSpPr>
        <p:spPr>
          <a:xfrm>
            <a:off x="0" y="4803998"/>
            <a:ext cx="9144000" cy="0"/>
          </a:xfrm>
          <a:prstGeom prst="line">
            <a:avLst/>
          </a:prstGeom>
          <a:ln w="9525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34"/>
          <p:cNvSpPr>
            <a:spLocks noGrp="1"/>
          </p:cNvSpPr>
          <p:nvPr>
            <p:ph type="body" sz="quarter" idx="10" hasCustomPrompt="1"/>
          </p:nvPr>
        </p:nvSpPr>
        <p:spPr>
          <a:xfrm>
            <a:off x="4716017" y="4864599"/>
            <a:ext cx="4427984" cy="230413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ru-RU" dirty="0"/>
              <a:t> г. Москва, сентябрь 2023 года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6309F9D-2328-2A0E-9F79-C413E7B34B80}"/>
              </a:ext>
            </a:extLst>
          </p:cNvPr>
          <p:cNvGrpSpPr/>
          <p:nvPr userDrawn="1"/>
        </p:nvGrpSpPr>
        <p:grpSpPr>
          <a:xfrm>
            <a:off x="54298" y="64970"/>
            <a:ext cx="547524" cy="548985"/>
            <a:chOff x="288903" y="260437"/>
            <a:chExt cx="1315269" cy="1336994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957C2DC1-63EB-B040-4B6B-6115D28F4B45}"/>
                </a:ext>
              </a:extLst>
            </p:cNvPr>
            <p:cNvGrpSpPr/>
            <p:nvPr/>
          </p:nvGrpSpPr>
          <p:grpSpPr>
            <a:xfrm>
              <a:off x="418672" y="458300"/>
              <a:ext cx="1055730" cy="1028505"/>
              <a:chOff x="322960" y="1176649"/>
              <a:chExt cx="1055730" cy="1028505"/>
            </a:xfrm>
            <a:noFill/>
          </p:grpSpPr>
          <p:sp>
            <p:nvSpPr>
              <p:cNvPr id="10" name="object 9">
                <a:extLst>
                  <a:ext uri="{FF2B5EF4-FFF2-40B4-BE49-F238E27FC236}">
                    <a16:creationId xmlns:a16="http://schemas.microsoft.com/office/drawing/2014/main" id="{CD5553DD-B940-B929-471A-F035367A6943}"/>
                  </a:ext>
                </a:extLst>
              </p:cNvPr>
              <p:cNvSpPr/>
              <p:nvPr/>
            </p:nvSpPr>
            <p:spPr>
              <a:xfrm>
                <a:off x="322960" y="1176649"/>
                <a:ext cx="519289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object 9">
                <a:extLst>
                  <a:ext uri="{FF2B5EF4-FFF2-40B4-BE49-F238E27FC236}">
                    <a16:creationId xmlns:a16="http://schemas.microsoft.com/office/drawing/2014/main" id="{FC62E99E-6B07-7E6D-53CA-EA682D631733}"/>
                  </a:ext>
                </a:extLst>
              </p:cNvPr>
              <p:cNvSpPr/>
              <p:nvPr/>
            </p:nvSpPr>
            <p:spPr>
              <a:xfrm flipH="1">
                <a:off x="850068" y="1176649"/>
                <a:ext cx="528622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3DBCBD4-5B1B-90F8-27CF-37CE6E21EBD1}"/>
                </a:ext>
              </a:extLst>
            </p:cNvPr>
            <p:cNvSpPr/>
            <p:nvPr/>
          </p:nvSpPr>
          <p:spPr>
            <a:xfrm>
              <a:off x="288903" y="260437"/>
              <a:ext cx="1315269" cy="1336994"/>
            </a:xfrm>
            <a:prstGeom prst="rect">
              <a:avLst/>
            </a:prstGeom>
            <a:blipFill rotWithShape="1">
              <a:blip r:embed="rId4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8ECC8484-9144-CD17-8E5C-92756C3197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4" t="566" r="6577" b="1661"/>
            <a:stretch/>
          </p:blipFill>
          <p:spPr bwMode="auto">
            <a:xfrm>
              <a:off x="495209" y="477786"/>
              <a:ext cx="822145" cy="9276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79877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"/>
            <a:ext cx="6802259" cy="699541"/>
          </a:xfrm>
          <a:noFill/>
        </p:spPr>
        <p:txBody>
          <a:bodyPr>
            <a:noAutofit/>
          </a:bodyPr>
          <a:lstStyle>
            <a:lvl1pPr algn="r">
              <a:defRPr sz="16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7616"/>
            <a:ext cx="8229600" cy="3247009"/>
          </a:xfrm>
        </p:spPr>
        <p:txBody>
          <a:bodyPr>
            <a:normAutofit/>
          </a:bodyPr>
          <a:lstStyle>
            <a:lvl1pPr>
              <a:defRPr sz="2400">
                <a:latin typeface="+mn-lt"/>
                <a:ea typeface="PT Serif" panose="020A0603040505020204" pitchFamily="18" charset="-52"/>
              </a:defRPr>
            </a:lvl1pPr>
            <a:lvl2pPr>
              <a:defRPr sz="2000">
                <a:latin typeface="+mn-lt"/>
                <a:ea typeface="PT Serif" panose="020A0603040505020204" pitchFamily="18" charset="-52"/>
              </a:defRPr>
            </a:lvl2pPr>
            <a:lvl3pPr>
              <a:defRPr sz="1800">
                <a:latin typeface="+mn-lt"/>
                <a:ea typeface="PT Serif" panose="020A0603040505020204" pitchFamily="18" charset="-52"/>
              </a:defRPr>
            </a:lvl3pPr>
            <a:lvl4pPr>
              <a:defRPr sz="1600">
                <a:latin typeface="+mn-lt"/>
                <a:ea typeface="PT Serif" panose="020A0603040505020204" pitchFamily="18" charset="-52"/>
              </a:defRPr>
            </a:lvl4pPr>
            <a:lvl5pPr>
              <a:defRPr sz="1600">
                <a:latin typeface="+mn-lt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fld id="{D7C98934-7F33-A349-AB5E-1B3303E050E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16.05.2024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485484" y="4803998"/>
            <a:ext cx="611560" cy="338554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r"/>
            <a:fld id="{F777CE8F-F8DB-4AC4-B215-9C5F8871BE3C}" type="slidenum">
              <a:rPr lang="ru-RU" sz="1600" smtClean="0">
                <a:solidFill>
                  <a:srgbClr val="11437F"/>
                </a:solidFill>
                <a:latin typeface="Arial"/>
                <a:ea typeface="PT Serif" panose="020A0603040505020204" pitchFamily="18" charset="-52"/>
              </a:rPr>
              <a:pPr algn="r"/>
              <a:t>‹#›</a:t>
            </a:fld>
            <a:r>
              <a:rPr lang="ru-RU" sz="900" b="0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PT Serif" panose="020A0603040505020204" pitchFamily="18" charset="-52"/>
              </a:rPr>
              <a:t>/6</a:t>
            </a:r>
            <a:endParaRPr lang="ru-RU" sz="1600" b="0" dirty="0">
              <a:solidFill>
                <a:prstClr val="black">
                  <a:lumMod val="50000"/>
                  <a:lumOff val="50000"/>
                </a:prstClr>
              </a:solidFill>
              <a:latin typeface="Arial"/>
              <a:ea typeface="PT Serif" panose="020A0603040505020204" pitchFamily="18" charset="-52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" y="63412"/>
            <a:ext cx="1402441" cy="5489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3A0ACF-E1F7-44DE-A3B7-8C890DE287A1}"/>
              </a:ext>
            </a:extLst>
          </p:cNvPr>
          <p:cNvSpPr txBox="1"/>
          <p:nvPr userDrawn="1"/>
        </p:nvSpPr>
        <p:spPr>
          <a:xfrm>
            <a:off x="565179" y="451350"/>
            <a:ext cx="33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44546A">
                    <a:lumMod val="60000"/>
                    <a:lumOff val="40000"/>
                  </a:srgbClr>
                </a:solidFill>
              </a:rPr>
              <a:t>Межрегиональное контрактное управление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60628EF2-CE6A-843F-8BBA-A6687F05AB9C}"/>
              </a:ext>
            </a:extLst>
          </p:cNvPr>
          <p:cNvGrpSpPr/>
          <p:nvPr userDrawn="1"/>
        </p:nvGrpSpPr>
        <p:grpSpPr>
          <a:xfrm>
            <a:off x="54298" y="64970"/>
            <a:ext cx="547524" cy="548985"/>
            <a:chOff x="54297" y="64968"/>
            <a:chExt cx="547524" cy="548985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093BF2C5-1208-B9A9-E824-2E441D50B089}"/>
                </a:ext>
              </a:extLst>
            </p:cNvPr>
            <p:cNvGrpSpPr/>
            <p:nvPr/>
          </p:nvGrpSpPr>
          <p:grpSpPr>
            <a:xfrm>
              <a:off x="108318" y="146213"/>
              <a:ext cx="439482" cy="422316"/>
              <a:chOff x="322960" y="1176649"/>
              <a:chExt cx="1055730" cy="1028505"/>
            </a:xfrm>
            <a:noFill/>
          </p:grpSpPr>
          <p:sp>
            <p:nvSpPr>
              <p:cNvPr id="13" name="object 9">
                <a:extLst>
                  <a:ext uri="{FF2B5EF4-FFF2-40B4-BE49-F238E27FC236}">
                    <a16:creationId xmlns:a16="http://schemas.microsoft.com/office/drawing/2014/main" id="{6A85DEA3-8192-7D12-8587-234ECE8ABA0D}"/>
                  </a:ext>
                </a:extLst>
              </p:cNvPr>
              <p:cNvSpPr/>
              <p:nvPr/>
            </p:nvSpPr>
            <p:spPr>
              <a:xfrm>
                <a:off x="322960" y="1176649"/>
                <a:ext cx="519289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object 9">
                <a:extLst>
                  <a:ext uri="{FF2B5EF4-FFF2-40B4-BE49-F238E27FC236}">
                    <a16:creationId xmlns:a16="http://schemas.microsoft.com/office/drawing/2014/main" id="{F75251D7-C310-5572-466E-F51C151DEF7C}"/>
                  </a:ext>
                </a:extLst>
              </p:cNvPr>
              <p:cNvSpPr/>
              <p:nvPr/>
            </p:nvSpPr>
            <p:spPr>
              <a:xfrm flipH="1">
                <a:off x="850068" y="1176649"/>
                <a:ext cx="528622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99486733-4E9D-FF3E-A469-0F86FFB7116A}"/>
                </a:ext>
              </a:extLst>
            </p:cNvPr>
            <p:cNvSpPr/>
            <p:nvPr/>
          </p:nvSpPr>
          <p:spPr>
            <a:xfrm>
              <a:off x="54297" y="64968"/>
              <a:ext cx="547524" cy="548985"/>
            </a:xfrm>
            <a:prstGeom prst="rect">
              <a:avLst/>
            </a:prstGeom>
            <a:blipFill rotWithShape="1">
              <a:blip r:embed="rId3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2748CAC8-4AED-0592-94AA-60096F7829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4" t="566" r="6577" b="1661"/>
            <a:stretch/>
          </p:blipFill>
          <p:spPr bwMode="auto">
            <a:xfrm>
              <a:off x="140179" y="154214"/>
              <a:ext cx="342245" cy="380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7" name="Прямая соединительная линия 6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943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" y="63412"/>
            <a:ext cx="1402441" cy="5489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91630"/>
            <a:ext cx="6336704" cy="1800200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8" name="object 9"/>
          <p:cNvSpPr/>
          <p:nvPr userDrawn="1"/>
        </p:nvSpPr>
        <p:spPr>
          <a:xfrm>
            <a:off x="7164289" y="255595"/>
            <a:ext cx="1973216" cy="4378324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2" y="4864600"/>
            <a:ext cx="1763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white">
                    <a:lumMod val="65000"/>
                  </a:prstClr>
                </a:solidFill>
              </a:rPr>
              <a:t>roskazna.gov.ru</a:t>
            </a:r>
            <a:endParaRPr lang="ru-RU" sz="1000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-1" y="699542"/>
            <a:ext cx="7596337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 userDrawn="1"/>
        </p:nvCxnSpPr>
        <p:spPr>
          <a:xfrm>
            <a:off x="0" y="4803998"/>
            <a:ext cx="9144000" cy="0"/>
          </a:xfrm>
          <a:prstGeom prst="line">
            <a:avLst/>
          </a:prstGeom>
          <a:ln w="9525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34"/>
          <p:cNvSpPr>
            <a:spLocks noGrp="1"/>
          </p:cNvSpPr>
          <p:nvPr>
            <p:ph type="body" sz="quarter" idx="10" hasCustomPrompt="1"/>
          </p:nvPr>
        </p:nvSpPr>
        <p:spPr>
          <a:xfrm>
            <a:off x="4716017" y="4864599"/>
            <a:ext cx="4427984" cy="230413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ru-RU" dirty="0"/>
              <a:t> г. Москва, сентябрь 2023 года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6309F9D-2328-2A0E-9F79-C413E7B34B80}"/>
              </a:ext>
            </a:extLst>
          </p:cNvPr>
          <p:cNvGrpSpPr/>
          <p:nvPr userDrawn="1"/>
        </p:nvGrpSpPr>
        <p:grpSpPr>
          <a:xfrm>
            <a:off x="54298" y="64970"/>
            <a:ext cx="547524" cy="548985"/>
            <a:chOff x="288903" y="260437"/>
            <a:chExt cx="1315269" cy="1336994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957C2DC1-63EB-B040-4B6B-6115D28F4B45}"/>
                </a:ext>
              </a:extLst>
            </p:cNvPr>
            <p:cNvGrpSpPr/>
            <p:nvPr/>
          </p:nvGrpSpPr>
          <p:grpSpPr>
            <a:xfrm>
              <a:off x="418672" y="458300"/>
              <a:ext cx="1055730" cy="1028505"/>
              <a:chOff x="322960" y="1176649"/>
              <a:chExt cx="1055730" cy="1028505"/>
            </a:xfrm>
            <a:noFill/>
          </p:grpSpPr>
          <p:sp>
            <p:nvSpPr>
              <p:cNvPr id="10" name="object 9">
                <a:extLst>
                  <a:ext uri="{FF2B5EF4-FFF2-40B4-BE49-F238E27FC236}">
                    <a16:creationId xmlns:a16="http://schemas.microsoft.com/office/drawing/2014/main" id="{CD5553DD-B940-B929-471A-F035367A6943}"/>
                  </a:ext>
                </a:extLst>
              </p:cNvPr>
              <p:cNvSpPr/>
              <p:nvPr/>
            </p:nvSpPr>
            <p:spPr>
              <a:xfrm>
                <a:off x="322960" y="1176649"/>
                <a:ext cx="519289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object 9">
                <a:extLst>
                  <a:ext uri="{FF2B5EF4-FFF2-40B4-BE49-F238E27FC236}">
                    <a16:creationId xmlns:a16="http://schemas.microsoft.com/office/drawing/2014/main" id="{FC62E99E-6B07-7E6D-53CA-EA682D631733}"/>
                  </a:ext>
                </a:extLst>
              </p:cNvPr>
              <p:cNvSpPr/>
              <p:nvPr/>
            </p:nvSpPr>
            <p:spPr>
              <a:xfrm flipH="1">
                <a:off x="850068" y="1176649"/>
                <a:ext cx="528622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3DBCBD4-5B1B-90F8-27CF-37CE6E21EBD1}"/>
                </a:ext>
              </a:extLst>
            </p:cNvPr>
            <p:cNvSpPr/>
            <p:nvPr/>
          </p:nvSpPr>
          <p:spPr>
            <a:xfrm>
              <a:off x="288903" y="260437"/>
              <a:ext cx="1315269" cy="1336994"/>
            </a:xfrm>
            <a:prstGeom prst="rect">
              <a:avLst/>
            </a:prstGeom>
            <a:blipFill rotWithShape="1">
              <a:blip r:embed="rId4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8ECC8484-9144-CD17-8E5C-92756C3197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4" t="566" r="6577" b="1661"/>
            <a:stretch/>
          </p:blipFill>
          <p:spPr bwMode="auto">
            <a:xfrm>
              <a:off x="495209" y="477786"/>
              <a:ext cx="822145" cy="9276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9799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"/>
            <a:ext cx="6802259" cy="699541"/>
          </a:xfrm>
          <a:noFill/>
        </p:spPr>
        <p:txBody>
          <a:bodyPr>
            <a:noAutofit/>
          </a:bodyPr>
          <a:lstStyle>
            <a:lvl1pPr algn="r">
              <a:defRPr sz="16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7616"/>
            <a:ext cx="8229600" cy="3247009"/>
          </a:xfrm>
        </p:spPr>
        <p:txBody>
          <a:bodyPr>
            <a:normAutofit/>
          </a:bodyPr>
          <a:lstStyle>
            <a:lvl1pPr>
              <a:defRPr sz="2400">
                <a:latin typeface="+mn-lt"/>
                <a:ea typeface="PT Serif" panose="020A0603040505020204" pitchFamily="18" charset="-52"/>
              </a:defRPr>
            </a:lvl1pPr>
            <a:lvl2pPr>
              <a:defRPr sz="2000">
                <a:latin typeface="+mn-lt"/>
                <a:ea typeface="PT Serif" panose="020A0603040505020204" pitchFamily="18" charset="-52"/>
              </a:defRPr>
            </a:lvl2pPr>
            <a:lvl3pPr>
              <a:defRPr sz="1800">
                <a:latin typeface="+mn-lt"/>
                <a:ea typeface="PT Serif" panose="020A0603040505020204" pitchFamily="18" charset="-52"/>
              </a:defRPr>
            </a:lvl3pPr>
            <a:lvl4pPr>
              <a:defRPr sz="1600">
                <a:latin typeface="+mn-lt"/>
                <a:ea typeface="PT Serif" panose="020A0603040505020204" pitchFamily="18" charset="-52"/>
              </a:defRPr>
            </a:lvl4pPr>
            <a:lvl5pPr>
              <a:defRPr sz="1600">
                <a:latin typeface="+mn-lt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fld id="{178B04A1-BA8C-7346-9283-54668DD6678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16.05.2024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485484" y="4803998"/>
            <a:ext cx="611560" cy="338554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r"/>
            <a:fld id="{F777CE8F-F8DB-4AC4-B215-9C5F8871BE3C}" type="slidenum">
              <a:rPr lang="ru-RU" sz="1600" smtClean="0">
                <a:solidFill>
                  <a:srgbClr val="11437F"/>
                </a:solidFill>
                <a:latin typeface="Arial"/>
                <a:ea typeface="PT Serif" panose="020A0603040505020204" pitchFamily="18" charset="-52"/>
              </a:rPr>
              <a:pPr algn="r"/>
              <a:t>‹#›</a:t>
            </a:fld>
            <a:r>
              <a:rPr lang="ru-RU" sz="900" b="0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PT Serif" panose="020A0603040505020204" pitchFamily="18" charset="-52"/>
              </a:rPr>
              <a:t>/6</a:t>
            </a:r>
            <a:endParaRPr lang="ru-RU" sz="1600" b="0" dirty="0">
              <a:solidFill>
                <a:prstClr val="black">
                  <a:lumMod val="50000"/>
                  <a:lumOff val="50000"/>
                </a:prstClr>
              </a:solidFill>
              <a:latin typeface="Arial"/>
              <a:ea typeface="PT Serif" panose="020A0603040505020204" pitchFamily="18" charset="-52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" y="63412"/>
            <a:ext cx="1402441" cy="5489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3A0ACF-E1F7-44DE-A3B7-8C890DE287A1}"/>
              </a:ext>
            </a:extLst>
          </p:cNvPr>
          <p:cNvSpPr txBox="1"/>
          <p:nvPr userDrawn="1"/>
        </p:nvSpPr>
        <p:spPr>
          <a:xfrm>
            <a:off x="565179" y="451350"/>
            <a:ext cx="33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44546A">
                    <a:lumMod val="60000"/>
                    <a:lumOff val="40000"/>
                  </a:srgbClr>
                </a:solidFill>
              </a:rPr>
              <a:t>Межрегиональное контрактное управление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60628EF2-CE6A-843F-8BBA-A6687F05AB9C}"/>
              </a:ext>
            </a:extLst>
          </p:cNvPr>
          <p:cNvGrpSpPr/>
          <p:nvPr userDrawn="1"/>
        </p:nvGrpSpPr>
        <p:grpSpPr>
          <a:xfrm>
            <a:off x="54298" y="64970"/>
            <a:ext cx="547524" cy="548985"/>
            <a:chOff x="54297" y="64968"/>
            <a:chExt cx="547524" cy="548985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093BF2C5-1208-B9A9-E824-2E441D50B089}"/>
                </a:ext>
              </a:extLst>
            </p:cNvPr>
            <p:cNvGrpSpPr/>
            <p:nvPr/>
          </p:nvGrpSpPr>
          <p:grpSpPr>
            <a:xfrm>
              <a:off x="108318" y="146213"/>
              <a:ext cx="439482" cy="422316"/>
              <a:chOff x="322960" y="1176649"/>
              <a:chExt cx="1055730" cy="1028505"/>
            </a:xfrm>
            <a:noFill/>
          </p:grpSpPr>
          <p:sp>
            <p:nvSpPr>
              <p:cNvPr id="13" name="object 9">
                <a:extLst>
                  <a:ext uri="{FF2B5EF4-FFF2-40B4-BE49-F238E27FC236}">
                    <a16:creationId xmlns:a16="http://schemas.microsoft.com/office/drawing/2014/main" id="{6A85DEA3-8192-7D12-8587-234ECE8ABA0D}"/>
                  </a:ext>
                </a:extLst>
              </p:cNvPr>
              <p:cNvSpPr/>
              <p:nvPr/>
            </p:nvSpPr>
            <p:spPr>
              <a:xfrm>
                <a:off x="322960" y="1176649"/>
                <a:ext cx="519289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object 9">
                <a:extLst>
                  <a:ext uri="{FF2B5EF4-FFF2-40B4-BE49-F238E27FC236}">
                    <a16:creationId xmlns:a16="http://schemas.microsoft.com/office/drawing/2014/main" id="{F75251D7-C310-5572-466E-F51C151DEF7C}"/>
                  </a:ext>
                </a:extLst>
              </p:cNvPr>
              <p:cNvSpPr/>
              <p:nvPr/>
            </p:nvSpPr>
            <p:spPr>
              <a:xfrm flipH="1">
                <a:off x="850068" y="1176649"/>
                <a:ext cx="528622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99486733-4E9D-FF3E-A469-0F86FFB7116A}"/>
                </a:ext>
              </a:extLst>
            </p:cNvPr>
            <p:cNvSpPr/>
            <p:nvPr/>
          </p:nvSpPr>
          <p:spPr>
            <a:xfrm>
              <a:off x="54297" y="64968"/>
              <a:ext cx="547524" cy="548985"/>
            </a:xfrm>
            <a:prstGeom prst="rect">
              <a:avLst/>
            </a:prstGeom>
            <a:blipFill rotWithShape="1">
              <a:blip r:embed="rId3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2748CAC8-4AED-0592-94AA-60096F7829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4" t="566" r="6577" b="1661"/>
            <a:stretch/>
          </p:blipFill>
          <p:spPr bwMode="auto">
            <a:xfrm>
              <a:off x="140179" y="154214"/>
              <a:ext cx="342245" cy="380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7" name="Прямая соединительная линия 6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5009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65628-6C51-9344-9A7F-62DD3BA57649}" type="datetime1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E60AF-26C0-4F26-B6EA-302E8E6824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72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7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F8131-D5DD-9A40-B313-80B1CA0A553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16.05.2024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452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025C4-439C-3B4C-B938-E141ECC8D58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16.05.2024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486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7E12D-2729-3C41-804A-825648F968D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16.05.2024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658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DDB3D-5C4C-6341-81A7-FCD8E6CD62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16.05.2024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66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3003798"/>
            <a:ext cx="7272808" cy="1800200"/>
          </a:xfrm>
        </p:spPr>
        <p:txBody>
          <a:bodyPr>
            <a:noAutofit/>
          </a:bodyPr>
          <a:lstStyle/>
          <a:p>
            <a:r>
              <a:rPr lang="ru-RU" sz="2000" dirty="0"/>
              <a:t>Основные вызовы и тренды при заключении цифровых сделок на реализацию госимущества.</a:t>
            </a:r>
            <a:br>
              <a:rPr lang="ru-RU" sz="2000" dirty="0"/>
            </a:br>
            <a:r>
              <a:rPr lang="ru-RU" sz="2000" dirty="0"/>
              <a:t>Сотрудничество Казначейства России с субъектами РФ</a:t>
            </a:r>
            <a:r>
              <a:rPr lang="ru-RU" sz="2000" b="0" dirty="0"/>
              <a:t/>
            </a:r>
            <a:br>
              <a:rPr lang="ru-RU" sz="2000" b="0" dirty="0"/>
            </a:br>
            <a:r>
              <a:rPr lang="ru-RU" sz="2000" b="0" dirty="0"/>
              <a:t/>
            </a:r>
            <a:br>
              <a:rPr lang="ru-RU" sz="2000" b="0" dirty="0"/>
            </a:br>
            <a:r>
              <a:rPr lang="ru-RU" sz="2000" b="0" dirty="0"/>
              <a:t/>
            </a:r>
            <a:br>
              <a:rPr lang="ru-RU" sz="2000" b="0" dirty="0"/>
            </a:br>
            <a:r>
              <a:rPr lang="ru-RU" sz="1050" b="0" dirty="0"/>
              <a:t>А.А. </a:t>
            </a:r>
            <a:r>
              <a:rPr lang="ru-RU" sz="1050" b="0" dirty="0" smtClean="0"/>
              <a:t>Пудов</a:t>
            </a:r>
            <a:r>
              <a:rPr lang="ru-RU" sz="1050" b="0" dirty="0"/>
              <a:t/>
            </a:r>
            <a:br>
              <a:rPr lang="ru-RU" sz="1050" b="0" dirty="0"/>
            </a:br>
            <a:r>
              <a:rPr lang="ru-RU" sz="1050" b="0" dirty="0"/>
              <a:t>заместитель руководителя</a:t>
            </a:r>
            <a:br>
              <a:rPr lang="ru-RU" sz="1050" b="0" dirty="0"/>
            </a:br>
            <a:r>
              <a:rPr lang="ru-RU" sz="1050" b="0" dirty="0"/>
              <a:t>Межрегионального контрактного управления Казначейства России</a:t>
            </a:r>
            <a:r>
              <a:rPr lang="ru-RU" sz="2000" b="0" dirty="0"/>
              <a:t/>
            </a:r>
            <a:br>
              <a:rPr lang="ru-RU" sz="2000" b="0" dirty="0"/>
            </a:br>
            <a:r>
              <a:rPr lang="ru-RU" sz="2000" b="0" dirty="0"/>
              <a:t/>
            </a:r>
            <a:br>
              <a:rPr lang="ru-RU" sz="2000" b="0" dirty="0"/>
            </a:br>
            <a:r>
              <a:rPr lang="ru-RU" sz="2000" b="0" dirty="0" smtClean="0"/>
              <a:t/>
            </a:r>
            <a:br>
              <a:rPr lang="ru-RU" sz="2000" b="0" dirty="0" smtClean="0"/>
            </a:br>
            <a:r>
              <a:rPr lang="ru-RU" sz="2000" b="0" dirty="0"/>
              <a:t/>
            </a:r>
            <a:br>
              <a:rPr lang="ru-RU" sz="2000" b="0" dirty="0"/>
            </a:br>
            <a:r>
              <a:rPr lang="ru-RU" sz="2000" b="0" dirty="0"/>
              <a:t/>
            </a:r>
            <a:br>
              <a:rPr lang="ru-RU" sz="2000" b="0" dirty="0"/>
            </a:br>
            <a:r>
              <a:rPr lang="ru-RU" sz="2000" b="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50CD54-BD28-975C-CEFA-AA56B11F7C6A}"/>
              </a:ext>
            </a:extLst>
          </p:cNvPr>
          <p:cNvSpPr txBox="1"/>
          <p:nvPr/>
        </p:nvSpPr>
        <p:spPr>
          <a:xfrm>
            <a:off x="7956884" y="19197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1658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2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РЕЗУЛЬТАТЫ 2022-2023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EA3DADB-1179-4ED5-AD14-8C22397935DA}"/>
              </a:ext>
            </a:extLst>
          </p:cNvPr>
          <p:cNvSpPr/>
          <p:nvPr/>
        </p:nvSpPr>
        <p:spPr>
          <a:xfrm>
            <a:off x="57862" y="1203598"/>
            <a:ext cx="432040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</a:rPr>
              <a:t>Запуск новой </a:t>
            </a:r>
            <a:r>
              <a:rPr lang="ru-RU" sz="1200" dirty="0" err="1">
                <a:solidFill>
                  <a:srgbClr val="11437F"/>
                </a:solidFill>
              </a:rPr>
              <a:t>импортозамещенной</a:t>
            </a:r>
            <a:r>
              <a:rPr lang="ru-RU" sz="1200" dirty="0">
                <a:solidFill>
                  <a:srgbClr val="11437F"/>
                </a:solidFill>
              </a:rPr>
              <a:t> платформы ГИС </a:t>
            </a:r>
            <a:r>
              <a:rPr lang="ru-RU" sz="1200" dirty="0" smtClean="0">
                <a:solidFill>
                  <a:srgbClr val="11437F"/>
                </a:solidFill>
              </a:rPr>
              <a:t>ТОРГИ</a:t>
            </a:r>
            <a:endParaRPr lang="ru-RU" sz="12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2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</a:rPr>
              <a:t>Перевод в ГИС </a:t>
            </a:r>
            <a:r>
              <a:rPr lang="ru-RU" sz="1200" dirty="0" smtClean="0">
                <a:solidFill>
                  <a:srgbClr val="11437F"/>
                </a:solidFill>
              </a:rPr>
              <a:t>ТОРГИ </a:t>
            </a:r>
            <a:r>
              <a:rPr lang="ru-RU" sz="1200" dirty="0">
                <a:solidFill>
                  <a:srgbClr val="11437F"/>
                </a:solidFill>
              </a:rPr>
              <a:t>всех 32 видов торгов (приватизация, конфискат, земля, аренда и др.)</a:t>
            </a:r>
            <a:br>
              <a:rPr lang="ru-RU" sz="1200" dirty="0">
                <a:solidFill>
                  <a:srgbClr val="11437F"/>
                </a:solidFill>
              </a:rPr>
            </a:br>
            <a:r>
              <a:rPr lang="ru-RU" sz="1200" dirty="0">
                <a:solidFill>
                  <a:srgbClr val="11437F"/>
                </a:solidFill>
              </a:rPr>
              <a:t>в эл. вид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2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</a:rPr>
              <a:t>Интеграция с 8 ЭТП, </a:t>
            </a:r>
            <a:r>
              <a:rPr lang="ru-RU" sz="1200" dirty="0" err="1">
                <a:solidFill>
                  <a:srgbClr val="11437F"/>
                </a:solidFill>
              </a:rPr>
              <a:t>аккред</a:t>
            </a:r>
            <a:r>
              <a:rPr lang="ru-RU" sz="1200" dirty="0">
                <a:solidFill>
                  <a:srgbClr val="11437F"/>
                </a:solidFill>
              </a:rPr>
              <a:t>. Правительством РФ, а также с внешними ИС и гос. реестрами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2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</a:rPr>
              <a:t>Единая электронная регистрация организаторов торгов, правообладателей и участников торгов</a:t>
            </a:r>
            <a:br>
              <a:rPr lang="ru-RU" sz="1200" dirty="0">
                <a:solidFill>
                  <a:srgbClr val="11437F"/>
                </a:solidFill>
              </a:rPr>
            </a:br>
            <a:r>
              <a:rPr lang="ru-RU" sz="1200" dirty="0">
                <a:solidFill>
                  <a:srgbClr val="11437F"/>
                </a:solidFill>
              </a:rPr>
              <a:t>без прохождения дополнительных проверок</a:t>
            </a:r>
            <a:br>
              <a:rPr lang="ru-RU" sz="1200" dirty="0">
                <a:solidFill>
                  <a:srgbClr val="11437F"/>
                </a:solidFill>
              </a:rPr>
            </a:br>
            <a:r>
              <a:rPr lang="ru-RU" sz="1200" dirty="0">
                <a:solidFill>
                  <a:srgbClr val="11437F"/>
                </a:solidFill>
              </a:rPr>
              <a:t>и направления документов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1382338B-32FD-48B1-8E6C-FC7DB4E31F16}"/>
              </a:ext>
            </a:extLst>
          </p:cNvPr>
          <p:cNvSpPr/>
          <p:nvPr/>
        </p:nvSpPr>
        <p:spPr>
          <a:xfrm>
            <a:off x="4427804" y="1203598"/>
            <a:ext cx="432040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</a:rPr>
              <a:t>Электронные доверенности (МЧД),</a:t>
            </a:r>
            <a:br>
              <a:rPr lang="ru-RU" sz="1200" dirty="0">
                <a:solidFill>
                  <a:srgbClr val="11437F"/>
                </a:solidFill>
              </a:rPr>
            </a:br>
            <a:r>
              <a:rPr lang="ru-RU" sz="1200" dirty="0">
                <a:solidFill>
                  <a:srgbClr val="11437F"/>
                </a:solidFill>
              </a:rPr>
              <a:t>в т.ч. нотариальные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2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</a:rPr>
              <a:t>Электронные сделки с учетом отраслевых особенностей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2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</a:rPr>
              <a:t>Подписание актов приема-передачи имущества</a:t>
            </a:r>
            <a:br>
              <a:rPr lang="ru-RU" sz="1200" dirty="0">
                <a:solidFill>
                  <a:srgbClr val="11437F"/>
                </a:solidFill>
              </a:rPr>
            </a:br>
            <a:r>
              <a:rPr lang="ru-RU" sz="1200" dirty="0">
                <a:solidFill>
                  <a:srgbClr val="11437F"/>
                </a:solidFill>
              </a:rPr>
              <a:t>в эл. виде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2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</a:rPr>
              <a:t>Автоматическое формирование начислений</a:t>
            </a:r>
            <a:br>
              <a:rPr lang="ru-RU" sz="1200" dirty="0">
                <a:solidFill>
                  <a:srgbClr val="11437F"/>
                </a:solidFill>
              </a:rPr>
            </a:br>
            <a:r>
              <a:rPr lang="ru-RU" sz="1200" dirty="0">
                <a:solidFill>
                  <a:srgbClr val="11437F"/>
                </a:solidFill>
              </a:rPr>
              <a:t>и платежных документов по заключенным</a:t>
            </a:r>
            <a:br>
              <a:rPr lang="ru-RU" sz="1200" dirty="0">
                <a:solidFill>
                  <a:srgbClr val="11437F"/>
                </a:solidFill>
              </a:rPr>
            </a:br>
            <a:r>
              <a:rPr lang="ru-RU" sz="1200" dirty="0">
                <a:solidFill>
                  <a:srgbClr val="11437F"/>
                </a:solidFill>
              </a:rPr>
              <a:t>эл. Сделкам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2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</a:rPr>
              <a:t>Аналитика и статистика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A0A6980E-45CA-4347-8DDC-6B30983FF592}"/>
              </a:ext>
            </a:extLst>
          </p:cNvPr>
          <p:cNvSpPr/>
          <p:nvPr/>
        </p:nvSpPr>
        <p:spPr>
          <a:xfrm>
            <a:off x="0" y="4121703"/>
            <a:ext cx="9144001" cy="461665"/>
          </a:xfrm>
          <a:prstGeom prst="rect">
            <a:avLst/>
          </a:prstGeom>
          <a:solidFill>
            <a:srgbClr val="F7F7F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3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6285E75-E4AB-4ACA-A0DD-33107B5A6383}"/>
              </a:ext>
            </a:extLst>
          </p:cNvPr>
          <p:cNvSpPr txBox="1"/>
          <p:nvPr/>
        </p:nvSpPr>
        <p:spPr>
          <a:xfrm>
            <a:off x="971600" y="4126309"/>
            <a:ext cx="2984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11437F"/>
                </a:solidFill>
              </a:rPr>
              <a:t>&gt;</a:t>
            </a:r>
            <a:r>
              <a:rPr lang="en-US" sz="1200" dirty="0">
                <a:solidFill>
                  <a:srgbClr val="11437F"/>
                </a:solidFill>
              </a:rPr>
              <a:t> </a:t>
            </a:r>
            <a:r>
              <a:rPr lang="ru-RU" sz="1200" b="1" dirty="0">
                <a:solidFill>
                  <a:srgbClr val="11437F"/>
                </a:solidFill>
              </a:rPr>
              <a:t>27 000</a:t>
            </a:r>
            <a:endParaRPr lang="en-US" sz="1200" b="1" dirty="0">
              <a:solidFill>
                <a:srgbClr val="11437F"/>
              </a:solidFill>
            </a:endParaRPr>
          </a:p>
          <a:p>
            <a:r>
              <a:rPr lang="ru-RU" sz="1200" dirty="0">
                <a:solidFill>
                  <a:srgbClr val="11437F"/>
                </a:solidFill>
              </a:rPr>
              <a:t>ОРГАНИЗАТОРОВ ТОРГОВ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BCB3A65-AB90-4CA1-B2BC-4031549185A7}"/>
              </a:ext>
            </a:extLst>
          </p:cNvPr>
          <p:cNvSpPr txBox="1"/>
          <p:nvPr/>
        </p:nvSpPr>
        <p:spPr>
          <a:xfrm>
            <a:off x="4049854" y="4116560"/>
            <a:ext cx="1867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11437F"/>
                </a:solidFill>
              </a:rPr>
              <a:t>&gt; </a:t>
            </a:r>
            <a:r>
              <a:rPr lang="ru-RU" sz="1200" b="1" dirty="0">
                <a:solidFill>
                  <a:srgbClr val="11437F"/>
                </a:solidFill>
              </a:rPr>
              <a:t>85 000</a:t>
            </a:r>
          </a:p>
          <a:p>
            <a:r>
              <a:rPr lang="ru-RU" sz="1200" dirty="0">
                <a:solidFill>
                  <a:srgbClr val="11437F"/>
                </a:solidFill>
              </a:rPr>
              <a:t>УЧАСТНИКОВ ТОРГОВ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F25BE2C-47D0-43E9-9216-CC4291A6F8DD}"/>
              </a:ext>
            </a:extLst>
          </p:cNvPr>
          <p:cNvSpPr txBox="1"/>
          <p:nvPr/>
        </p:nvSpPr>
        <p:spPr>
          <a:xfrm>
            <a:off x="6755225" y="4116559"/>
            <a:ext cx="19929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11437F"/>
                </a:solidFill>
              </a:rPr>
              <a:t>3</a:t>
            </a:r>
            <a:r>
              <a:rPr lang="ru-RU" sz="1200" dirty="0">
                <a:solidFill>
                  <a:srgbClr val="11437F"/>
                </a:solidFill>
              </a:rPr>
              <a:t> ТЫС. ЭЛ. ДОГОВОРОВ</a:t>
            </a:r>
          </a:p>
          <a:p>
            <a:r>
              <a:rPr lang="ru-RU" sz="1200" dirty="0">
                <a:solidFill>
                  <a:srgbClr val="11437F"/>
                </a:solidFill>
              </a:rPr>
              <a:t>НА </a:t>
            </a:r>
            <a:r>
              <a:rPr lang="ru-RU" sz="1200" b="1" dirty="0">
                <a:solidFill>
                  <a:srgbClr val="11437F"/>
                </a:solidFill>
              </a:rPr>
              <a:t>4,3</a:t>
            </a:r>
            <a:r>
              <a:rPr lang="ru-RU" sz="1200" dirty="0">
                <a:solidFill>
                  <a:srgbClr val="11437F"/>
                </a:solidFill>
              </a:rPr>
              <a:t> МЛРД РУБ.</a:t>
            </a:r>
          </a:p>
        </p:txBody>
      </p:sp>
      <p:sp>
        <p:nvSpPr>
          <p:cNvPr id="56" name="Скругленный прямоугольник 3">
            <a:extLst>
              <a:ext uri="{FF2B5EF4-FFF2-40B4-BE49-F238E27FC236}">
                <a16:creationId xmlns:a16="http://schemas.microsoft.com/office/drawing/2014/main" id="{74CFF3CE-1472-44C3-8B10-7FA093A712C9}"/>
              </a:ext>
            </a:extLst>
          </p:cNvPr>
          <p:cNvSpPr/>
          <p:nvPr/>
        </p:nvSpPr>
        <p:spPr>
          <a:xfrm>
            <a:off x="399957" y="4066827"/>
            <a:ext cx="551801" cy="56112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7" name="Скругленный прямоугольник 3">
            <a:extLst>
              <a:ext uri="{FF2B5EF4-FFF2-40B4-BE49-F238E27FC236}">
                <a16:creationId xmlns:a16="http://schemas.microsoft.com/office/drawing/2014/main" id="{E75F21C4-3162-494C-AE80-5E08C0936218}"/>
              </a:ext>
            </a:extLst>
          </p:cNvPr>
          <p:cNvSpPr/>
          <p:nvPr/>
        </p:nvSpPr>
        <p:spPr>
          <a:xfrm>
            <a:off x="3482939" y="4058679"/>
            <a:ext cx="551801" cy="56112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" name="Скругленный прямоугольник 3">
            <a:extLst>
              <a:ext uri="{FF2B5EF4-FFF2-40B4-BE49-F238E27FC236}">
                <a16:creationId xmlns:a16="http://schemas.microsoft.com/office/drawing/2014/main" id="{5616DA13-3335-408A-9915-5B0BC9117765}"/>
              </a:ext>
            </a:extLst>
          </p:cNvPr>
          <p:cNvSpPr/>
          <p:nvPr/>
        </p:nvSpPr>
        <p:spPr>
          <a:xfrm>
            <a:off x="6185824" y="4058678"/>
            <a:ext cx="551801" cy="56112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7446D10B-E80E-4076-AA5E-CFA0179315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4" y="4156965"/>
            <a:ext cx="402183" cy="402183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B13187F9-9A09-4C90-9053-079F5AD35C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927" y="4116559"/>
            <a:ext cx="442589" cy="442589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5EBA02DC-1CF1-49F5-A8C6-C1A7F4EE5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861" y="4156965"/>
            <a:ext cx="395212" cy="395212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0BD6EFD6-D99B-4D59-A4AD-CFF854E814FE}"/>
              </a:ext>
            </a:extLst>
          </p:cNvPr>
          <p:cNvSpPr txBox="1"/>
          <p:nvPr/>
        </p:nvSpPr>
        <p:spPr>
          <a:xfrm>
            <a:off x="1475656" y="784594"/>
            <a:ext cx="6394274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11437F"/>
                </a:solidFill>
                <a:latin typeface="+mj-lt"/>
              </a:rPr>
              <a:t>В ГИС </a:t>
            </a:r>
            <a:r>
              <a:rPr lang="ru-RU" sz="1600" b="1" dirty="0" smtClean="0">
                <a:solidFill>
                  <a:srgbClr val="11437F"/>
                </a:solidFill>
                <a:latin typeface="+mj-lt"/>
              </a:rPr>
              <a:t>ТОРГИ </a:t>
            </a:r>
            <a:r>
              <a:rPr lang="ru-RU" sz="1600" b="1" dirty="0">
                <a:solidFill>
                  <a:srgbClr val="11437F"/>
                </a:solidFill>
                <a:latin typeface="+mj-lt"/>
              </a:rPr>
              <a:t>обеспечено:</a:t>
            </a:r>
          </a:p>
        </p:txBody>
      </p:sp>
    </p:spTree>
    <p:extLst>
      <p:ext uri="{BB962C8B-B14F-4D97-AF65-F5344CB8AC3E}">
        <p14:creationId xmlns:p14="http://schemas.microsoft.com/office/powerpoint/2010/main" val="1975854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90217256-3913-4DFC-95DE-410330B778C2}"/>
              </a:ext>
            </a:extLst>
          </p:cNvPr>
          <p:cNvGrpSpPr/>
          <p:nvPr/>
        </p:nvGrpSpPr>
        <p:grpSpPr>
          <a:xfrm>
            <a:off x="1103280" y="2990955"/>
            <a:ext cx="6937439" cy="1758872"/>
            <a:chOff x="1249105" y="3051665"/>
            <a:chExt cx="6937439" cy="1758872"/>
          </a:xfrm>
        </p:grpSpPr>
        <p:sp>
          <p:nvSpPr>
            <p:cNvPr id="23" name="Скругленный прямоугольник 3">
              <a:extLst>
                <a:ext uri="{FF2B5EF4-FFF2-40B4-BE49-F238E27FC236}">
                  <a16:creationId xmlns:a16="http://schemas.microsoft.com/office/drawing/2014/main" id="{CC2C6011-76AF-4BC1-91BE-B804C40A8502}"/>
                </a:ext>
              </a:extLst>
            </p:cNvPr>
            <p:cNvSpPr/>
            <p:nvPr/>
          </p:nvSpPr>
          <p:spPr>
            <a:xfrm>
              <a:off x="1508848" y="3284536"/>
              <a:ext cx="6677696" cy="1526001"/>
            </a:xfrm>
            <a:prstGeom prst="roundRect">
              <a:avLst>
                <a:gd name="adj" fmla="val 8159"/>
              </a:avLst>
            </a:prstGeom>
            <a:solidFill>
              <a:schemeClr val="bg1"/>
            </a:solidFill>
            <a:ln>
              <a:noFill/>
            </a:ln>
            <a:effectLst>
              <a:outerShdw blurRad="190500" algn="c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Скругленный прямоугольник 3">
              <a:extLst>
                <a:ext uri="{FF2B5EF4-FFF2-40B4-BE49-F238E27FC236}">
                  <a16:creationId xmlns:a16="http://schemas.microsoft.com/office/drawing/2014/main" id="{E75DB37D-3AC9-43DD-90DF-04883360298C}"/>
                </a:ext>
              </a:extLst>
            </p:cNvPr>
            <p:cNvSpPr/>
            <p:nvPr/>
          </p:nvSpPr>
          <p:spPr>
            <a:xfrm>
              <a:off x="1249105" y="3051665"/>
              <a:ext cx="720080" cy="7322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algn="c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1E476458-E0E3-4B3D-9794-F80C857AFC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08248" y="3231949"/>
              <a:ext cx="399894" cy="361915"/>
            </a:xfrm>
            <a:prstGeom prst="rect">
              <a:avLst/>
            </a:prstGeom>
          </p:spPr>
        </p:pic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29E06F06-99D0-4BC7-B836-B39FD68F4EDD}"/>
              </a:ext>
            </a:extLst>
          </p:cNvPr>
          <p:cNvGrpSpPr/>
          <p:nvPr/>
        </p:nvGrpSpPr>
        <p:grpSpPr>
          <a:xfrm>
            <a:off x="1103280" y="1419622"/>
            <a:ext cx="6937439" cy="1392563"/>
            <a:chOff x="1249105" y="1436669"/>
            <a:chExt cx="6937439" cy="1392563"/>
          </a:xfrm>
        </p:grpSpPr>
        <p:sp>
          <p:nvSpPr>
            <p:cNvPr id="18" name="Скругленный прямоугольник 3">
              <a:extLst>
                <a:ext uri="{FF2B5EF4-FFF2-40B4-BE49-F238E27FC236}">
                  <a16:creationId xmlns:a16="http://schemas.microsoft.com/office/drawing/2014/main" id="{A633E4E2-D6E9-4983-B09B-8527B0EAA2F6}"/>
                </a:ext>
              </a:extLst>
            </p:cNvPr>
            <p:cNvSpPr/>
            <p:nvPr/>
          </p:nvSpPr>
          <p:spPr>
            <a:xfrm>
              <a:off x="1508848" y="1674861"/>
              <a:ext cx="6677696" cy="1154371"/>
            </a:xfrm>
            <a:prstGeom prst="roundRect">
              <a:avLst>
                <a:gd name="adj" fmla="val 8159"/>
              </a:avLst>
            </a:prstGeom>
            <a:solidFill>
              <a:schemeClr val="bg1"/>
            </a:solidFill>
            <a:ln>
              <a:noFill/>
            </a:ln>
            <a:effectLst>
              <a:outerShdw blurRad="190500" algn="c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Скругленный прямоугольник 3">
              <a:extLst>
                <a:ext uri="{FF2B5EF4-FFF2-40B4-BE49-F238E27FC236}">
                  <a16:creationId xmlns:a16="http://schemas.microsoft.com/office/drawing/2014/main" id="{8357E878-F2B7-45F7-8D76-40562A526D6E}"/>
                </a:ext>
              </a:extLst>
            </p:cNvPr>
            <p:cNvSpPr/>
            <p:nvPr/>
          </p:nvSpPr>
          <p:spPr>
            <a:xfrm>
              <a:off x="1249105" y="1436669"/>
              <a:ext cx="720080" cy="7322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algn="c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817CD086-6B36-4388-BBF0-CF1AE0753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403646" y="1600485"/>
              <a:ext cx="404496" cy="404496"/>
            </a:xfrm>
            <a:prstGeom prst="rect">
              <a:avLst/>
            </a:prstGeom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2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СОТРУДНИЧЕСТВО КАЗНАЧЕЙСТВА РОССИИ С СУБЪЕКТАМИ РФ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0C4D69-ACA5-41A2-A970-D85750451984}"/>
              </a:ext>
            </a:extLst>
          </p:cNvPr>
          <p:cNvSpPr txBox="1"/>
          <p:nvPr/>
        </p:nvSpPr>
        <p:spPr>
          <a:xfrm>
            <a:off x="1475656" y="784594"/>
            <a:ext cx="6394274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11437F"/>
                </a:solidFill>
                <a:latin typeface="+mj-lt"/>
              </a:rPr>
              <a:t>Соглашение о преимущественном</a:t>
            </a:r>
            <a:br>
              <a:rPr lang="ru-RU" sz="1600" b="1" dirty="0">
                <a:solidFill>
                  <a:srgbClr val="11437F"/>
                </a:solidFill>
                <a:latin typeface="+mj-lt"/>
              </a:rPr>
            </a:br>
            <a:r>
              <a:rPr lang="ru-RU" sz="1600" b="1" dirty="0">
                <a:solidFill>
                  <a:srgbClr val="11437F"/>
                </a:solidFill>
                <a:latin typeface="+mj-lt"/>
              </a:rPr>
              <a:t>использовании ГИС </a:t>
            </a:r>
            <a:r>
              <a:rPr lang="ru-RU" sz="1600" b="1" dirty="0" smtClean="0">
                <a:solidFill>
                  <a:srgbClr val="11437F"/>
                </a:solidFill>
                <a:latin typeface="+mj-lt"/>
              </a:rPr>
              <a:t>ТОРГИ</a:t>
            </a:r>
            <a:endParaRPr lang="ru-RU" sz="1600" b="1" dirty="0">
              <a:solidFill>
                <a:srgbClr val="11437F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B8DFEF-9664-18EE-54B9-FE0297576E47}"/>
              </a:ext>
            </a:extLst>
          </p:cNvPr>
          <p:cNvSpPr txBox="1"/>
          <p:nvPr/>
        </p:nvSpPr>
        <p:spPr>
          <a:xfrm>
            <a:off x="3085278" y="9538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649502E-DEBB-4421-BFB1-1DD538457D0E}"/>
              </a:ext>
            </a:extLst>
          </p:cNvPr>
          <p:cNvSpPr/>
          <p:nvPr/>
        </p:nvSpPr>
        <p:spPr>
          <a:xfrm>
            <a:off x="1440653" y="1789281"/>
            <a:ext cx="6456050" cy="895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lvl="1">
              <a:spcAft>
                <a:spcPts val="500"/>
              </a:spcAft>
            </a:pPr>
            <a:r>
              <a:rPr lang="ru-RU" sz="1200" b="1" dirty="0">
                <a:solidFill>
                  <a:srgbClr val="11437F"/>
                </a:solidFill>
              </a:rPr>
              <a:t>ЦЕЛЬ СОГЛАШЕНИЯ:</a:t>
            </a:r>
          </a:p>
          <a:p>
            <a:pPr marL="361950" lvl="1"/>
            <a:r>
              <a:rPr lang="ru-RU" sz="1200" dirty="0">
                <a:solidFill>
                  <a:srgbClr val="11437F"/>
                </a:solidFill>
              </a:rPr>
              <a:t>Обеспечить </a:t>
            </a:r>
            <a:r>
              <a:rPr lang="ru-RU" sz="1200" b="1" dirty="0">
                <a:solidFill>
                  <a:srgbClr val="11437F"/>
                </a:solidFill>
              </a:rPr>
              <a:t>прозрачность процесса реализации имущества </a:t>
            </a:r>
            <a:r>
              <a:rPr lang="ru-RU" sz="1200" dirty="0">
                <a:solidFill>
                  <a:srgbClr val="11437F"/>
                </a:solidFill>
              </a:rPr>
              <a:t>субъекта РФ, имущества его муниципальных образований, а также </a:t>
            </a:r>
            <a:r>
              <a:rPr lang="ru-RU" sz="1200" b="1" dirty="0">
                <a:solidFill>
                  <a:srgbClr val="11437F"/>
                </a:solidFill>
              </a:rPr>
              <a:t>прослеживаемость поступлений соответствующих доходов </a:t>
            </a:r>
            <a:r>
              <a:rPr lang="ru-RU" sz="1200" dirty="0">
                <a:solidFill>
                  <a:srgbClr val="11437F"/>
                </a:solidFill>
              </a:rPr>
              <a:t>с применением ГИС </a:t>
            </a:r>
            <a:r>
              <a:rPr lang="ru-RU" sz="1200" dirty="0" smtClean="0">
                <a:solidFill>
                  <a:srgbClr val="11437F"/>
                </a:solidFill>
              </a:rPr>
              <a:t>ТОРГИ</a:t>
            </a:r>
            <a:endParaRPr lang="ru-RU" sz="1200" dirty="0">
              <a:solidFill>
                <a:srgbClr val="11437F"/>
              </a:solidFill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AAC5D7A-C88F-4C32-BDBC-371C581978CA}"/>
              </a:ext>
            </a:extLst>
          </p:cNvPr>
          <p:cNvSpPr/>
          <p:nvPr/>
        </p:nvSpPr>
        <p:spPr>
          <a:xfrm>
            <a:off x="1440652" y="3352197"/>
            <a:ext cx="6600067" cy="1264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lvl="1">
              <a:spcAft>
                <a:spcPts val="500"/>
              </a:spcAft>
            </a:pPr>
            <a:r>
              <a:rPr lang="ru-RU" sz="1200" b="1" dirty="0">
                <a:solidFill>
                  <a:srgbClr val="11437F"/>
                </a:solidFill>
              </a:rPr>
              <a:t>КАК ОСУЩЕСТВЛЯЕТСЯ СОТРУДНИЧЕСТВО СО СТОРОНЫ СУБЪЕКТА РФ:</a:t>
            </a:r>
          </a:p>
          <a:p>
            <a:pPr marL="361950" lvl="1"/>
            <a:r>
              <a:rPr lang="ru-RU" sz="1200" dirty="0">
                <a:solidFill>
                  <a:srgbClr val="11437F"/>
                </a:solidFill>
              </a:rPr>
              <a:t>Путем перехода на </a:t>
            </a:r>
            <a:r>
              <a:rPr lang="ru-RU" sz="1200" b="1" dirty="0">
                <a:solidFill>
                  <a:srgbClr val="11437F"/>
                </a:solidFill>
              </a:rPr>
              <a:t>ПРЕИМУЩЕСТВЕННОЕ</a:t>
            </a:r>
            <a:r>
              <a:rPr lang="ru-RU" sz="1200" dirty="0">
                <a:solidFill>
                  <a:srgbClr val="11437F"/>
                </a:solidFill>
              </a:rPr>
              <a:t> формирование и </a:t>
            </a:r>
            <a:r>
              <a:rPr lang="ru-RU" sz="1200" b="1" dirty="0">
                <a:solidFill>
                  <a:srgbClr val="11437F"/>
                </a:solidFill>
              </a:rPr>
              <a:t>заключение</a:t>
            </a:r>
            <a:br>
              <a:rPr lang="ru-RU" sz="1200" b="1" dirty="0">
                <a:solidFill>
                  <a:srgbClr val="11437F"/>
                </a:solidFill>
              </a:rPr>
            </a:br>
            <a:r>
              <a:rPr lang="ru-RU" sz="1200" b="1" dirty="0">
                <a:solidFill>
                  <a:srgbClr val="11437F"/>
                </a:solidFill>
              </a:rPr>
              <a:t>с применением ГИС </a:t>
            </a:r>
            <a:r>
              <a:rPr lang="ru-RU" sz="1200" b="1" dirty="0" smtClean="0">
                <a:solidFill>
                  <a:srgbClr val="11437F"/>
                </a:solidFill>
              </a:rPr>
              <a:t>ТОРГИ </a:t>
            </a:r>
            <a:r>
              <a:rPr lang="ru-RU" sz="1200" b="1" dirty="0">
                <a:solidFill>
                  <a:srgbClr val="11437F"/>
                </a:solidFill>
              </a:rPr>
              <a:t>эл. договоров </a:t>
            </a:r>
            <a:r>
              <a:rPr lang="ru-RU" sz="1200" dirty="0">
                <a:solidFill>
                  <a:srgbClr val="11437F"/>
                </a:solidFill>
              </a:rPr>
              <a:t>по реализации имущества субъекта РФ и его муниципальных образований, за исключением определенных законодательством РФ случаев, а также </a:t>
            </a:r>
            <a:r>
              <a:rPr lang="ru-RU" sz="1200" b="1" dirty="0">
                <a:solidFill>
                  <a:srgbClr val="11437F"/>
                </a:solidFill>
              </a:rPr>
              <a:t>доп. соглашений, актов </a:t>
            </a:r>
            <a:r>
              <a:rPr lang="ru-RU" sz="1200" b="1" dirty="0" smtClean="0">
                <a:solidFill>
                  <a:srgbClr val="11437F"/>
                </a:solidFill>
              </a:rPr>
              <a:t>приема-передачи </a:t>
            </a:r>
            <a:r>
              <a:rPr lang="ru-RU" sz="1200" b="1" dirty="0">
                <a:solidFill>
                  <a:srgbClr val="11437F"/>
                </a:solidFill>
              </a:rPr>
              <a:t>и документов, необходимых для оплаты по указанным договорам</a:t>
            </a:r>
          </a:p>
        </p:txBody>
      </p:sp>
    </p:spTree>
    <p:extLst>
      <p:ext uri="{BB962C8B-B14F-4D97-AF65-F5344CB8AC3E}">
        <p14:creationId xmlns:p14="http://schemas.microsoft.com/office/powerpoint/2010/main" val="2407427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2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ЗАКЛЮЧЕНИЕ ДОГОВОРОВ ПО ГОСИМУЩЕСТВУ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3DB9883-9DE7-4A70-B1F6-D530BF3BD2E2}"/>
              </a:ext>
            </a:extLst>
          </p:cNvPr>
          <p:cNvSpPr txBox="1"/>
          <p:nvPr/>
        </p:nvSpPr>
        <p:spPr>
          <a:xfrm>
            <a:off x="540047" y="843558"/>
            <a:ext cx="3528392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11437F"/>
                </a:solidFill>
                <a:latin typeface="+mj-lt"/>
                <a:ea typeface="PT Serif" panose="020A0603040505020204" pitchFamily="18" charset="-52"/>
                <a:cs typeface="+mj-cs"/>
              </a:rPr>
              <a:t>ПРОБЛЕМЫ</a:t>
            </a:r>
            <a:r>
              <a:rPr lang="ru-RU" sz="1400" dirty="0">
                <a:solidFill>
                  <a:srgbClr val="11437F"/>
                </a:solidFill>
                <a:latin typeface="+mj-lt"/>
                <a:ea typeface="PT Serif" panose="020A0603040505020204" pitchFamily="18" charset="-52"/>
                <a:cs typeface="+mj-cs"/>
              </a:rPr>
              <a:t> ЗАКЛЮЧЕНИЯ ДОГОВОРА ВНЕ ГИС ТОРГИ: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288CBBB-41E0-4C2B-BBC8-9DA289F5BD8C}"/>
              </a:ext>
            </a:extLst>
          </p:cNvPr>
          <p:cNvSpPr/>
          <p:nvPr/>
        </p:nvSpPr>
        <p:spPr>
          <a:xfrm>
            <a:off x="30865" y="1413074"/>
            <a:ext cx="40375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srgbClr val="11437F"/>
                </a:solidFill>
              </a:rPr>
              <a:t>Отсутствие гарантии соответствия договоров условиям  и результатам проведения торгов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0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srgbClr val="11437F"/>
                </a:solidFill>
              </a:rPr>
              <a:t>Нет связи договора с платежом по нему</a:t>
            </a:r>
          </a:p>
          <a:p>
            <a:pPr marL="361950" lvl="1"/>
            <a:endParaRPr lang="ru-RU" sz="10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srgbClr val="11437F"/>
                </a:solidFill>
              </a:rPr>
              <a:t>Отсутствует единый учет сделок по торгам и без торгов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1059B23-1F43-440D-ACDE-03D5B5D15864}"/>
              </a:ext>
            </a:extLst>
          </p:cNvPr>
          <p:cNvSpPr txBox="1"/>
          <p:nvPr/>
        </p:nvSpPr>
        <p:spPr>
          <a:xfrm>
            <a:off x="4716016" y="843558"/>
            <a:ext cx="3528392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11437F"/>
                </a:solidFill>
                <a:latin typeface="+mj-lt"/>
                <a:ea typeface="PT Serif" panose="020A0603040505020204" pitchFamily="18" charset="-52"/>
                <a:cs typeface="+mj-cs"/>
              </a:rPr>
              <a:t>ПРЕИМУЩЕСТВА</a:t>
            </a:r>
            <a:r>
              <a:rPr lang="ru-RU" sz="1400" dirty="0">
                <a:solidFill>
                  <a:srgbClr val="11437F"/>
                </a:solidFill>
                <a:latin typeface="+mj-lt"/>
                <a:ea typeface="PT Serif" panose="020A0603040505020204" pitchFamily="18" charset="-52"/>
                <a:cs typeface="+mj-cs"/>
              </a:rPr>
              <a:t> ЗАКЛЮЧЕНИЯ</a:t>
            </a:r>
            <a:br>
              <a:rPr lang="ru-RU" sz="1400" dirty="0">
                <a:solidFill>
                  <a:srgbClr val="11437F"/>
                </a:solidFill>
                <a:latin typeface="+mj-lt"/>
                <a:ea typeface="PT Serif" panose="020A0603040505020204" pitchFamily="18" charset="-52"/>
                <a:cs typeface="+mj-cs"/>
              </a:rPr>
            </a:br>
            <a:r>
              <a:rPr lang="ru-RU" sz="1400" dirty="0">
                <a:solidFill>
                  <a:srgbClr val="11437F"/>
                </a:solidFill>
                <a:latin typeface="+mj-lt"/>
                <a:ea typeface="PT Serif" panose="020A0603040505020204" pitchFamily="18" charset="-52"/>
                <a:cs typeface="+mj-cs"/>
              </a:rPr>
              <a:t>ЭЛ. ДОГОВОРА В ГИС ТОРГИ: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1BF70B11-5CA2-46E4-A6A8-D0DB41DF8307}"/>
              </a:ext>
            </a:extLst>
          </p:cNvPr>
          <p:cNvSpPr/>
          <p:nvPr/>
        </p:nvSpPr>
        <p:spPr>
          <a:xfrm>
            <a:off x="4211960" y="1413074"/>
            <a:ext cx="42484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srgbClr val="11437F"/>
                </a:solidFill>
              </a:rPr>
              <a:t>Договор заключается на основании </a:t>
            </a:r>
            <a:r>
              <a:rPr lang="ru-RU" sz="1000" dirty="0" smtClean="0">
                <a:solidFill>
                  <a:srgbClr val="11437F"/>
                </a:solidFill>
              </a:rPr>
              <a:t>сведений</a:t>
            </a:r>
            <a:br>
              <a:rPr lang="ru-RU" sz="1000" dirty="0" smtClean="0">
                <a:solidFill>
                  <a:srgbClr val="11437F"/>
                </a:solidFill>
              </a:rPr>
            </a:br>
            <a:r>
              <a:rPr lang="ru-RU" sz="1000" dirty="0" smtClean="0">
                <a:solidFill>
                  <a:srgbClr val="11437F"/>
                </a:solidFill>
              </a:rPr>
              <a:t>из </a:t>
            </a:r>
            <a:r>
              <a:rPr lang="ru-RU" sz="1000" dirty="0">
                <a:solidFill>
                  <a:srgbClr val="11437F"/>
                </a:solidFill>
              </a:rPr>
              <a:t>извещения, информации о результатах торгов.</a:t>
            </a:r>
            <a:br>
              <a:rPr lang="ru-RU" sz="1000" dirty="0">
                <a:solidFill>
                  <a:srgbClr val="11437F"/>
                </a:solidFill>
              </a:rPr>
            </a:br>
            <a:r>
              <a:rPr lang="ru-RU" sz="1000" dirty="0">
                <a:solidFill>
                  <a:srgbClr val="11437F"/>
                </a:solidFill>
              </a:rPr>
              <a:t>Сведения о сделке всегда достоверны и актуальны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0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srgbClr val="11437F"/>
                </a:solidFill>
              </a:rPr>
              <a:t>Договор можно заключить вне зависимости</a:t>
            </a:r>
            <a:br>
              <a:rPr lang="ru-RU" sz="1000" dirty="0">
                <a:solidFill>
                  <a:srgbClr val="11437F"/>
                </a:solidFill>
              </a:rPr>
            </a:br>
            <a:r>
              <a:rPr lang="ru-RU" sz="1000" dirty="0">
                <a:solidFill>
                  <a:srgbClr val="11437F"/>
                </a:solidFill>
              </a:rPr>
              <a:t>от местоположения продавца и контрагента полностью</a:t>
            </a:r>
            <a:br>
              <a:rPr lang="ru-RU" sz="1000" dirty="0">
                <a:solidFill>
                  <a:srgbClr val="11437F"/>
                </a:solidFill>
              </a:rPr>
            </a:br>
            <a:r>
              <a:rPr lang="ru-RU" sz="1000" dirty="0">
                <a:solidFill>
                  <a:srgbClr val="11437F"/>
                </a:solidFill>
              </a:rPr>
              <a:t>в эл. виде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0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srgbClr val="11437F"/>
                </a:solidFill>
              </a:rPr>
              <a:t>Формат договора соответствует требованиям ФНС России для договорного документа и принимается Росреестром для регистрации перехода права собственности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0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srgbClr val="11437F"/>
                </a:solidFill>
              </a:rPr>
              <a:t>Нет необходимости проверять контрагента, уточнять реквизиты сторон, так как все данные берутся </a:t>
            </a:r>
            <a:r>
              <a:rPr lang="ru-RU" sz="1000" dirty="0" smtClean="0">
                <a:solidFill>
                  <a:srgbClr val="11437F"/>
                </a:solidFill>
              </a:rPr>
              <a:t/>
            </a:r>
            <a:br>
              <a:rPr lang="ru-RU" sz="1000" dirty="0" smtClean="0">
                <a:solidFill>
                  <a:srgbClr val="11437F"/>
                </a:solidFill>
              </a:rPr>
            </a:br>
            <a:r>
              <a:rPr lang="ru-RU" sz="1000" dirty="0" smtClean="0">
                <a:solidFill>
                  <a:srgbClr val="11437F"/>
                </a:solidFill>
              </a:rPr>
              <a:t>из </a:t>
            </a:r>
            <a:r>
              <a:rPr lang="ru-RU" sz="1000" dirty="0">
                <a:solidFill>
                  <a:srgbClr val="11437F"/>
                </a:solidFill>
              </a:rPr>
              <a:t>ГИС </a:t>
            </a:r>
            <a:r>
              <a:rPr lang="ru-RU" sz="1000" dirty="0" smtClean="0">
                <a:solidFill>
                  <a:srgbClr val="11437F"/>
                </a:solidFill>
              </a:rPr>
              <a:t>ТОРГИ, </a:t>
            </a:r>
            <a:r>
              <a:rPr lang="ru-RU" sz="1000" dirty="0">
                <a:solidFill>
                  <a:srgbClr val="11437F"/>
                </a:solidFill>
              </a:rPr>
              <a:t>в т.ч. путем интеграции с гос. реестрами (ЕГРЮЛ, ЕГРИП и Госуслуги)</a:t>
            </a:r>
          </a:p>
          <a:p>
            <a:pPr marL="361950" lvl="1"/>
            <a:endParaRPr lang="ru-RU" sz="10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srgbClr val="11437F"/>
                </a:solidFill>
              </a:rPr>
              <a:t>Проверить актуальность бумажной версии договора</a:t>
            </a:r>
            <a:br>
              <a:rPr lang="ru-RU" sz="1000" dirty="0">
                <a:solidFill>
                  <a:srgbClr val="11437F"/>
                </a:solidFill>
              </a:rPr>
            </a:br>
            <a:r>
              <a:rPr lang="ru-RU" sz="1000" dirty="0">
                <a:solidFill>
                  <a:srgbClr val="11437F"/>
                </a:solidFill>
              </a:rPr>
              <a:t>можно путем считывания QR-кода на титульном листе</a:t>
            </a:r>
            <a:br>
              <a:rPr lang="ru-RU" sz="1000" dirty="0">
                <a:solidFill>
                  <a:srgbClr val="11437F"/>
                </a:solidFill>
              </a:rPr>
            </a:br>
            <a:r>
              <a:rPr lang="ru-RU" sz="1000" dirty="0">
                <a:solidFill>
                  <a:srgbClr val="11437F"/>
                </a:solidFill>
              </a:rPr>
              <a:t>с последующим получением информации из ГИС </a:t>
            </a:r>
            <a:r>
              <a:rPr lang="ru-RU" sz="1000" dirty="0" smtClean="0">
                <a:solidFill>
                  <a:srgbClr val="11437F"/>
                </a:solidFill>
              </a:rPr>
              <a:t>ТОРГИ</a:t>
            </a:r>
            <a:endParaRPr lang="ru-RU" sz="10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117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2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УЧЕТ НЕНАЛОГОВЫХ ДОХОДОВ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3DB9883-9DE7-4A70-B1F6-D530BF3BD2E2}"/>
              </a:ext>
            </a:extLst>
          </p:cNvPr>
          <p:cNvSpPr txBox="1"/>
          <p:nvPr/>
        </p:nvSpPr>
        <p:spPr>
          <a:xfrm>
            <a:off x="540047" y="843558"/>
            <a:ext cx="3528392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11437F"/>
                </a:solidFill>
                <a:latin typeface="+mj-lt"/>
                <a:ea typeface="PT Serif" panose="020A0603040505020204" pitchFamily="18" charset="-52"/>
                <a:cs typeface="+mj-cs"/>
              </a:rPr>
              <a:t>ПРОБЛЕМЫ</a:t>
            </a:r>
            <a:r>
              <a:rPr lang="ru-RU" sz="1400" dirty="0">
                <a:solidFill>
                  <a:srgbClr val="11437F"/>
                </a:solidFill>
                <a:latin typeface="+mj-lt"/>
                <a:ea typeface="PT Serif" panose="020A0603040505020204" pitchFamily="18" charset="-52"/>
                <a:cs typeface="+mj-cs"/>
              </a:rPr>
              <a:t> УЧЕТА НЕНАЛОГОВЫХ ДОХОДОВ: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288CBBB-41E0-4C2B-BBC8-9DA289F5BD8C}"/>
              </a:ext>
            </a:extLst>
          </p:cNvPr>
          <p:cNvSpPr/>
          <p:nvPr/>
        </p:nvSpPr>
        <p:spPr>
          <a:xfrm>
            <a:off x="30865" y="1413074"/>
            <a:ext cx="403757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srgbClr val="11437F"/>
                </a:solidFill>
              </a:rPr>
              <a:t>Отсутствует возможность прогнозирования, какое количество денежных средств должно быть оплачено по результатам проведенных торгов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0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srgbClr val="11437F"/>
                </a:solidFill>
              </a:rPr>
              <a:t>Нет прозрачности и понимания были ли все денежные средства уплачены, образована ли </a:t>
            </a:r>
            <a:r>
              <a:rPr lang="ru-RU" sz="1000" dirty="0" smtClean="0">
                <a:solidFill>
                  <a:srgbClr val="11437F"/>
                </a:solidFill>
              </a:rPr>
              <a:t>задолженность</a:t>
            </a:r>
            <a:br>
              <a:rPr lang="ru-RU" sz="1000" dirty="0" smtClean="0">
                <a:solidFill>
                  <a:srgbClr val="11437F"/>
                </a:solidFill>
              </a:rPr>
            </a:br>
            <a:r>
              <a:rPr lang="ru-RU" sz="1000" dirty="0" smtClean="0">
                <a:solidFill>
                  <a:srgbClr val="11437F"/>
                </a:solidFill>
              </a:rPr>
              <a:t>по </a:t>
            </a:r>
            <a:r>
              <a:rPr lang="ru-RU" sz="1000" dirty="0">
                <a:solidFill>
                  <a:srgbClr val="11437F"/>
                </a:solidFill>
              </a:rPr>
              <a:t>каждому конкретному договору и какой ее размер.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1059B23-1F43-440D-ACDE-03D5B5D15864}"/>
              </a:ext>
            </a:extLst>
          </p:cNvPr>
          <p:cNvSpPr txBox="1"/>
          <p:nvPr/>
        </p:nvSpPr>
        <p:spPr>
          <a:xfrm>
            <a:off x="4716016" y="843558"/>
            <a:ext cx="3528392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11437F"/>
                </a:solidFill>
                <a:latin typeface="+mj-lt"/>
                <a:ea typeface="PT Serif" panose="020A0603040505020204" pitchFamily="18" charset="-52"/>
                <a:cs typeface="+mj-cs"/>
              </a:rPr>
              <a:t>ПРЕИМУЩЕСТВА</a:t>
            </a:r>
            <a:r>
              <a:rPr lang="ru-RU" sz="1400" dirty="0">
                <a:solidFill>
                  <a:srgbClr val="11437F"/>
                </a:solidFill>
                <a:latin typeface="+mj-lt"/>
                <a:ea typeface="PT Serif" panose="020A0603040505020204" pitchFamily="18" charset="-52"/>
                <a:cs typeface="+mj-cs"/>
              </a:rPr>
              <a:t> ФОРМИРОВАНИЯ НАЧИСЛЕНИЙ В ГИС ТОРГИ: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1BF70B11-5CA2-46E4-A6A8-D0DB41DF8307}"/>
              </a:ext>
            </a:extLst>
          </p:cNvPr>
          <p:cNvSpPr/>
          <p:nvPr/>
        </p:nvSpPr>
        <p:spPr>
          <a:xfrm>
            <a:off x="4211960" y="1413074"/>
            <a:ext cx="4248472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srgbClr val="11437F"/>
                </a:solidFill>
              </a:rPr>
              <a:t>Любой зарегистрированный Администратор доходов</a:t>
            </a:r>
            <a:br>
              <a:rPr lang="ru-RU" sz="1000" dirty="0">
                <a:solidFill>
                  <a:srgbClr val="11437F"/>
                </a:solidFill>
              </a:rPr>
            </a:br>
            <a:r>
              <a:rPr lang="ru-RU" sz="1000" dirty="0">
                <a:solidFill>
                  <a:srgbClr val="11437F"/>
                </a:solidFill>
              </a:rPr>
              <a:t>в ГИС ГМП может работать в ГИС </a:t>
            </a:r>
            <a:r>
              <a:rPr lang="ru-RU" sz="1000" dirty="0" smtClean="0">
                <a:solidFill>
                  <a:srgbClr val="11437F"/>
                </a:solidFill>
              </a:rPr>
              <a:t>ТОРГИ </a:t>
            </a:r>
            <a:r>
              <a:rPr lang="ru-RU" sz="1000" dirty="0">
                <a:solidFill>
                  <a:srgbClr val="11437F"/>
                </a:solidFill>
              </a:rPr>
              <a:t>с начислениями,</a:t>
            </a:r>
            <a:br>
              <a:rPr lang="ru-RU" sz="1000" dirty="0">
                <a:solidFill>
                  <a:srgbClr val="11437F"/>
                </a:solidFill>
              </a:rPr>
            </a:br>
            <a:r>
              <a:rPr lang="ru-RU" sz="1000" dirty="0">
                <a:solidFill>
                  <a:srgbClr val="11437F"/>
                </a:solidFill>
              </a:rPr>
              <a:t>а для работы не нужны дополнительные проверки – полномочия присваиваются автоматически на основании сведений из СВР и ГИС ГМП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0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srgbClr val="11437F"/>
                </a:solidFill>
              </a:rPr>
              <a:t>Начисления формируются в соответствии с форматами ГИС ГМП, реализованы все необходимые проверки, </a:t>
            </a:r>
            <a:r>
              <a:rPr lang="ru-RU" sz="1000" dirty="0" smtClean="0">
                <a:solidFill>
                  <a:srgbClr val="11437F"/>
                </a:solidFill>
              </a:rPr>
              <a:t/>
            </a:r>
            <a:br>
              <a:rPr lang="ru-RU" sz="1000" dirty="0" smtClean="0">
                <a:solidFill>
                  <a:srgbClr val="11437F"/>
                </a:solidFill>
              </a:rPr>
            </a:br>
            <a:r>
              <a:rPr lang="ru-RU" sz="1000" dirty="0" smtClean="0">
                <a:solidFill>
                  <a:srgbClr val="11437F"/>
                </a:solidFill>
              </a:rPr>
              <a:t>в </a:t>
            </a:r>
            <a:r>
              <a:rPr lang="ru-RU" sz="1000" dirty="0">
                <a:solidFill>
                  <a:srgbClr val="11437F"/>
                </a:solidFill>
              </a:rPr>
              <a:t>т.ч. проверяется актуальность платежных реквизитов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0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srgbClr val="11437F"/>
                </a:solidFill>
              </a:rPr>
              <a:t>Начисления формируются на основании этапов исполнения к электронному договору, которые в свою очередь автоматически формируются исходя из условий договора, а также с учетом доп. соглашений к договору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0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srgbClr val="11437F"/>
                </a:solidFill>
              </a:rPr>
              <a:t>Начисления, сформированные в ГИС Торги, доступны </a:t>
            </a:r>
            <a:r>
              <a:rPr lang="ru-RU" sz="1000" dirty="0" smtClean="0">
                <a:solidFill>
                  <a:srgbClr val="11437F"/>
                </a:solidFill>
              </a:rPr>
              <a:t/>
            </a:r>
            <a:br>
              <a:rPr lang="ru-RU" sz="1000" dirty="0" smtClean="0">
                <a:solidFill>
                  <a:srgbClr val="11437F"/>
                </a:solidFill>
              </a:rPr>
            </a:br>
            <a:r>
              <a:rPr lang="ru-RU" sz="1000" dirty="0" smtClean="0">
                <a:solidFill>
                  <a:srgbClr val="11437F"/>
                </a:solidFill>
              </a:rPr>
              <a:t>для </a:t>
            </a:r>
            <a:r>
              <a:rPr lang="ru-RU" sz="1000" dirty="0">
                <a:solidFill>
                  <a:srgbClr val="11437F"/>
                </a:solidFill>
              </a:rPr>
              <a:t>оплаты контрагентом в личном кабинете ГИС </a:t>
            </a:r>
            <a:r>
              <a:rPr lang="ru-RU" sz="1000" dirty="0" smtClean="0">
                <a:solidFill>
                  <a:srgbClr val="11437F"/>
                </a:solidFill>
              </a:rPr>
              <a:t>ТОРГИ</a:t>
            </a:r>
            <a:r>
              <a:rPr lang="ru-RU" sz="1000" dirty="0">
                <a:solidFill>
                  <a:srgbClr val="11437F"/>
                </a:solidFill>
              </a:rPr>
              <a:t/>
            </a:r>
            <a:br>
              <a:rPr lang="ru-RU" sz="1000" dirty="0">
                <a:solidFill>
                  <a:srgbClr val="11437F"/>
                </a:solidFill>
              </a:rPr>
            </a:br>
            <a:r>
              <a:rPr lang="ru-RU" sz="1000" dirty="0">
                <a:solidFill>
                  <a:srgbClr val="11437F"/>
                </a:solidFill>
              </a:rPr>
              <a:t>и Госуслуг, а также доступны представителям контрагента в ГИС </a:t>
            </a:r>
            <a:r>
              <a:rPr lang="ru-RU" sz="1000" dirty="0" smtClean="0">
                <a:solidFill>
                  <a:srgbClr val="11437F"/>
                </a:solidFill>
              </a:rPr>
              <a:t>ТОРГИ. </a:t>
            </a:r>
            <a:r>
              <a:rPr lang="ru-RU" sz="1000" dirty="0">
                <a:solidFill>
                  <a:srgbClr val="11437F"/>
                </a:solidFill>
              </a:rPr>
              <a:t>При этом оплата может быть произведена онлайн в ГИС </a:t>
            </a:r>
            <a:r>
              <a:rPr lang="ru-RU" sz="1000" dirty="0" smtClean="0">
                <a:solidFill>
                  <a:srgbClr val="11437F"/>
                </a:solidFill>
              </a:rPr>
              <a:t>ТОРГИ, </a:t>
            </a:r>
            <a:r>
              <a:rPr lang="ru-RU" sz="1000" dirty="0">
                <a:solidFill>
                  <a:srgbClr val="11437F"/>
                </a:solidFill>
              </a:rPr>
              <a:t>в приложении банка или распечатав квитанцию в офисе банка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0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0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463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азвание 1">
            <a:extLst>
              <a:ext uri="{FF2B5EF4-FFF2-40B4-BE49-F238E27FC236}">
                <a16:creationId xmlns:a16="http://schemas.microsoft.com/office/drawing/2014/main" id="{3EB0E281-012A-4431-9A38-1230E8B31CF3}"/>
              </a:ext>
            </a:extLst>
          </p:cNvPr>
          <p:cNvSpPr txBox="1">
            <a:spLocks/>
          </p:cNvSpPr>
          <p:nvPr/>
        </p:nvSpPr>
        <p:spPr>
          <a:xfrm>
            <a:off x="4959950" y="18995"/>
            <a:ext cx="4191805" cy="569199"/>
          </a:xfrm>
          <a:prstGeom prst="rect">
            <a:avLst/>
          </a:prstGeom>
        </p:spPr>
        <p:txBody>
          <a:bodyPr anchor="ctr"/>
          <a:lstStyle>
            <a:lvl1pPr algn="r" defTabSz="457200" rtl="0" eaLnBrk="1" latinLnBrk="0" hangingPunct="1">
              <a:spcBef>
                <a:spcPct val="0"/>
              </a:spcBef>
              <a:buNone/>
              <a:defRPr sz="1700" b="1" i="0" kern="1200" cap="all">
                <a:solidFill>
                  <a:srgbClr val="CD0027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052" dirty="0">
              <a:solidFill>
                <a:schemeClr val="bg1"/>
              </a:solidFill>
            </a:endParaRP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6FBD17C8-1C7C-C8EE-57C4-1EA71D20131B}"/>
              </a:ext>
            </a:extLst>
          </p:cNvPr>
          <p:cNvSpPr/>
          <p:nvPr/>
        </p:nvSpPr>
        <p:spPr>
          <a:xfrm>
            <a:off x="7198740" y="682356"/>
            <a:ext cx="1953015" cy="43630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3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CE91B-1409-7902-BCCB-C9AA27C0C778}"/>
              </a:ext>
            </a:extLst>
          </p:cNvPr>
          <p:cNvSpPr txBox="1"/>
          <p:nvPr/>
        </p:nvSpPr>
        <p:spPr>
          <a:xfrm>
            <a:off x="1022229" y="2558800"/>
            <a:ext cx="6584253" cy="470364"/>
          </a:xfrm>
          <a:prstGeom prst="rect">
            <a:avLst/>
          </a:prstGeom>
          <a:noFill/>
        </p:spPr>
        <p:txBody>
          <a:bodyPr wrap="square" lIns="145139" tIns="72570" rIns="145139" bIns="72570" rtlCol="0">
            <a:spAutoFit/>
          </a:bodyPr>
          <a:lstStyle/>
          <a:p>
            <a:r>
              <a:rPr lang="ru-RU" sz="2104" b="1" dirty="0">
                <a:solidFill>
                  <a:srgbClr val="143371"/>
                </a:solidFill>
              </a:rPr>
              <a:t>СПАСИБО ЗА ВНИМАНИЕ!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171C65-A73E-310A-380A-154802D44EDC}"/>
              </a:ext>
            </a:extLst>
          </p:cNvPr>
          <p:cNvSpPr txBox="1"/>
          <p:nvPr/>
        </p:nvSpPr>
        <p:spPr>
          <a:xfrm>
            <a:off x="0" y="4834990"/>
            <a:ext cx="3644319" cy="308461"/>
          </a:xfrm>
          <a:prstGeom prst="rect">
            <a:avLst/>
          </a:prstGeom>
          <a:noFill/>
        </p:spPr>
        <p:txBody>
          <a:bodyPr wrap="square" lIns="145139" tIns="72570" rIns="145139" bIns="72570" rtlCol="0">
            <a:spAutoFit/>
          </a:bodyPr>
          <a:lstStyle/>
          <a:p>
            <a:r>
              <a:rPr lang="en-US" sz="1052" dirty="0">
                <a:solidFill>
                  <a:schemeClr val="bg1">
                    <a:lumMod val="65000"/>
                  </a:schemeClr>
                </a:solidFill>
              </a:rPr>
              <a:t>www.roskazna.gov.ru</a:t>
            </a:r>
            <a:endParaRPr lang="ru-RU" sz="1052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4DB8DE-6031-331C-35FB-54025208F3C9}"/>
              </a:ext>
            </a:extLst>
          </p:cNvPr>
          <p:cNvSpPr txBox="1"/>
          <p:nvPr/>
        </p:nvSpPr>
        <p:spPr>
          <a:xfrm>
            <a:off x="5144544" y="4831126"/>
            <a:ext cx="3631522" cy="308461"/>
          </a:xfrm>
          <a:prstGeom prst="rect">
            <a:avLst/>
          </a:prstGeom>
          <a:noFill/>
        </p:spPr>
        <p:txBody>
          <a:bodyPr wrap="square" lIns="145139" tIns="72570" rIns="145139" bIns="72570" rtlCol="0">
            <a:spAutoFit/>
          </a:bodyPr>
          <a:lstStyle/>
          <a:p>
            <a:pPr algn="r"/>
            <a:r>
              <a:rPr lang="ru-RU" sz="1052" dirty="0">
                <a:solidFill>
                  <a:schemeClr val="bg1">
                    <a:lumMod val="65000"/>
                  </a:schemeClr>
                </a:solidFill>
              </a:rPr>
              <a:t> г. Москва, 2024 год</a:t>
            </a:r>
          </a:p>
        </p:txBody>
      </p:sp>
    </p:spTree>
    <p:extLst>
      <p:ext uri="{BB962C8B-B14F-4D97-AF65-F5344CB8AC3E}">
        <p14:creationId xmlns:p14="http://schemas.microsoft.com/office/powerpoint/2010/main" val="3415457968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_СКП_11-09-19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Презентация_СКП_11-09-19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Презентация_СКП_11-09-19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Презентация_СКП_11-09-19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Презентация_СКП_11-09-19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30018</TotalTime>
  <Words>641</Words>
  <Application>Microsoft Office PowerPoint</Application>
  <PresentationFormat>Экран (16:9)</PresentationFormat>
  <Paragraphs>70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6</vt:i4>
      </vt:variant>
    </vt:vector>
  </HeadingPairs>
  <TitlesOfParts>
    <vt:vector size="18" baseType="lpstr">
      <vt:lpstr>Arial</vt:lpstr>
      <vt:lpstr>Calibri</vt:lpstr>
      <vt:lpstr>Calibri Light</vt:lpstr>
      <vt:lpstr>Century Gothic</vt:lpstr>
      <vt:lpstr>PT Serif</vt:lpstr>
      <vt:lpstr>Trebuchet MS</vt:lpstr>
      <vt:lpstr>Wingdings</vt:lpstr>
      <vt:lpstr>Презентация_СКП_11-09-19</vt:lpstr>
      <vt:lpstr>1_Презентация_СКП_11-09-19</vt:lpstr>
      <vt:lpstr>2_Презентация_СКП_11-09-19</vt:lpstr>
      <vt:lpstr>3_Презентация_СКП_11-09-19</vt:lpstr>
      <vt:lpstr>4_Презентация_СКП_11-09-19</vt:lpstr>
      <vt:lpstr>Основные вызовы и тренды при заключении цифровых сделок на реализацию госимущества. Сотрудничество Казначейства России с субъектами РФ   А.А. Пудов заместитель руководителя Межрегионального контрактного управления Казначейства России      </vt:lpstr>
      <vt:lpstr>РЕЗУЛЬТАТЫ 2022-2023</vt:lpstr>
      <vt:lpstr>СОТРУДНИЧЕСТВО КАЗНАЧЕЙСТВА РОССИИ С СУБЪЕКТАМИ РФ</vt:lpstr>
      <vt:lpstr>ЗАКЛЮЧЕНИЕ ДОГОВОРОВ ПО ГОСИМУЩЕСТВУ</vt:lpstr>
      <vt:lpstr>УЧЕТ НЕНАЛОГОВЫХ ДОХОДОВ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системы  казначейских платежей</dc:title>
  <dc:creator>Чернов Андрей Анатольевич</dc:creator>
  <cp:lastModifiedBy>Виноградов Кирилл</cp:lastModifiedBy>
  <cp:revision>1021</cp:revision>
  <cp:lastPrinted>2020-04-28T10:38:50Z</cp:lastPrinted>
  <dcterms:created xsi:type="dcterms:W3CDTF">2019-11-05T11:34:20Z</dcterms:created>
  <dcterms:modified xsi:type="dcterms:W3CDTF">2024-05-16T09:50:12Z</dcterms:modified>
</cp:coreProperties>
</file>