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4"/>
  </p:notesMasterIdLst>
  <p:handoutMasterIdLst>
    <p:handoutMasterId r:id="rId15"/>
  </p:handoutMasterIdLst>
  <p:sldIdLst>
    <p:sldId id="632" r:id="rId2"/>
    <p:sldId id="690" r:id="rId3"/>
    <p:sldId id="686" r:id="rId4"/>
    <p:sldId id="334" r:id="rId5"/>
    <p:sldId id="692" r:id="rId6"/>
    <p:sldId id="681" r:id="rId7"/>
    <p:sldId id="682" r:id="rId8"/>
    <p:sldId id="689" r:id="rId9"/>
    <p:sldId id="683" r:id="rId10"/>
    <p:sldId id="678" r:id="rId11"/>
    <p:sldId id="687" r:id="rId12"/>
    <p:sldId id="675" r:id="rId13"/>
  </p:sldIdLst>
  <p:sldSz cx="12192000" cy="6858000"/>
  <p:notesSz cx="6819900" cy="9918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63" userDrawn="1">
          <p15:clr>
            <a:srgbClr val="A4A3A4"/>
          </p15:clr>
        </p15:guide>
        <p15:guide id="4" orient="horz" pos="3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7EB"/>
    <a:srgbClr val="163C88"/>
    <a:srgbClr val="44546A"/>
    <a:srgbClr val="3C70AE"/>
    <a:srgbClr val="548235"/>
    <a:srgbClr val="C1DEF9"/>
    <a:srgbClr val="B0BCC5"/>
    <a:srgbClr val="6B97DF"/>
    <a:srgbClr val="3875D8"/>
    <a:srgbClr val="458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67" autoAdjust="0"/>
    <p:restoredTop sz="94660"/>
  </p:normalViewPr>
  <p:slideViewPr>
    <p:cSldViewPr snapToGrid="0">
      <p:cViewPr varScale="1">
        <p:scale>
          <a:sx n="39" d="100"/>
          <a:sy n="39" d="100"/>
        </p:scale>
        <p:origin x="72" y="1710"/>
      </p:cViewPr>
      <p:guideLst>
        <p:guide orient="horz" pos="1774"/>
        <p:guide pos="3840"/>
        <p:guide orient="horz" pos="663"/>
        <p:guide orient="horz" pos="3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C64BB-67A8-427A-A9BE-799AEB4EEEF4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92B74-5DCB-416A-A9D4-3481B6F11EA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00385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537B9-0A4B-4E9B-A0F2-9CD67ED96016}" type="datetimeFigureOut">
              <a:rPr lang="ru-RU" smtClean="0"/>
              <a:t>14.05.2024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5F4CD-2FDB-406F-B55A-A1270B23AA9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19501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26C8-8582-4BA7-BA68-620589698358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4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349A-6DB2-4963-A39C-F05F31DACA5A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11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60EA0-57D6-438F-8148-9EE673E8007D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86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325A-689A-4DCC-9FD7-065151D26535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85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A2C6-2A87-40FA-A426-2E5686C72EA6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70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784E2-E836-4F7C-8F6F-892D2D7D4CF8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65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B9979-993C-4983-AD0D-3D09150F36D6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1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CF588-F308-4A1F-8475-1EAF430F9CCF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09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B0F7-9281-4F1D-A4CA-5D141F7AC447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13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FCAF-5B63-4B6C-B94A-5EE2A4E0496F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79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8F0C4-A285-4BD3-A1CB-A9ABECCAD1B3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613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5/14/2024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52401"/>
            <a:ext cx="9404279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9005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C6B0C-DBE5-4AA0-A40E-0AF30AFE6E7E}" type="datetime1">
              <a:rPr lang="ru-RU" smtClean="0"/>
              <a:t>14.05.2024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69" y="6394480"/>
            <a:ext cx="280416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</p:spTree>
    <p:extLst>
      <p:ext uri="{BB962C8B-B14F-4D97-AF65-F5344CB8AC3E}">
        <p14:creationId xmlns:p14="http://schemas.microsoft.com/office/powerpoint/2010/main" val="212532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ED294-1193-4D92-A948-15F2E9DBDD08}" type="datetime1">
              <a:rPr lang="ru-RU" smtClean="0"/>
              <a:t>14.05.2024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B1C2D-9808-43DA-9511-282FA27108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410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391278-105B-4FBC-A233-E5019C0BE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1" y="1354662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Новации и цифровые решения К</a:t>
            </a:r>
            <a:r>
              <a:rPr lang="ru-RU" sz="4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азначейства России</a:t>
            </a:r>
            <a:r>
              <a:rPr lang="ru-RU" sz="4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сфере контрактных отношений 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xmlns="" id="{56699F9B-F534-4707-84F0-FA35492CE026}"/>
              </a:ext>
            </a:extLst>
          </p:cNvPr>
          <p:cNvSpPr/>
          <p:nvPr/>
        </p:nvSpPr>
        <p:spPr>
          <a:xfrm>
            <a:off x="9107714" y="0"/>
            <a:ext cx="3067249" cy="6805851"/>
          </a:xfrm>
          <a:prstGeom prst="rect">
            <a:avLst/>
          </a:prstGeom>
          <a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117707F-BD6F-480A-9612-67472FF48C28}"/>
              </a:ext>
            </a:extLst>
          </p:cNvPr>
          <p:cNvSpPr txBox="1"/>
          <p:nvPr/>
        </p:nvSpPr>
        <p:spPr>
          <a:xfrm>
            <a:off x="304802" y="4403501"/>
            <a:ext cx="4199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Катамадзе Анна Теймуразовна</a:t>
            </a:r>
          </a:p>
          <a:p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</a:t>
            </a:r>
            <a:endParaRPr lang="ru-RU" sz="16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России</a:t>
            </a:r>
            <a:endParaRPr lang="ru-RU" sz="16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132549DA-8FD1-4277-9F15-EC87AB5CDE19}"/>
              </a:ext>
            </a:extLst>
          </p:cNvPr>
          <p:cNvSpPr/>
          <p:nvPr/>
        </p:nvSpPr>
        <p:spPr>
          <a:xfrm>
            <a:off x="304801" y="4119474"/>
            <a:ext cx="5612616" cy="3309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B5EA9284-FD5A-49DF-A5FF-2853248C4553}"/>
              </a:ext>
            </a:extLst>
          </p:cNvPr>
          <p:cNvSpPr/>
          <p:nvPr/>
        </p:nvSpPr>
        <p:spPr>
          <a:xfrm>
            <a:off x="17037" y="6437725"/>
            <a:ext cx="12163804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1A7A2EC-FB3E-4402-9CE0-85CD11156212}"/>
              </a:ext>
            </a:extLst>
          </p:cNvPr>
          <p:cNvSpPr txBox="1"/>
          <p:nvPr/>
        </p:nvSpPr>
        <p:spPr>
          <a:xfrm>
            <a:off x="2" y="6404115"/>
            <a:ext cx="4850865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  <a:latin typeface="Lato Light"/>
              </a:rPr>
              <a:t>www.roskazna.ru</a:t>
            </a:r>
            <a:endParaRPr lang="ru-RU" sz="1691" dirty="0">
              <a:solidFill>
                <a:schemeClr val="bg1">
                  <a:lumMod val="65000"/>
                </a:schemeClr>
              </a:solidFill>
              <a:latin typeface="Lato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7373D8-DF4F-4485-A794-4E48900A9ECE}"/>
              </a:ext>
            </a:extLst>
          </p:cNvPr>
          <p:cNvSpPr txBox="1"/>
          <p:nvPr/>
        </p:nvSpPr>
        <p:spPr>
          <a:xfrm>
            <a:off x="7385023" y="6404115"/>
            <a:ext cx="4833835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Lato Light"/>
              </a:rPr>
              <a:t> г. Москва, 2024 год</a:t>
            </a:r>
          </a:p>
        </p:txBody>
      </p:sp>
    </p:spTree>
    <p:extLst>
      <p:ext uri="{BB962C8B-B14F-4D97-AF65-F5344CB8AC3E}">
        <p14:creationId xmlns:p14="http://schemas.microsoft.com/office/powerpoint/2010/main" val="155514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xmlns="" id="{D5BC34EA-D626-4815-B9D0-02D46164F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67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 В ЦИФРАХ 2023 </a:t>
            </a: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xmlns="" id="{3FF67D75-026F-42F2-B8E2-3B3BE4A654A0}"/>
              </a:ext>
            </a:extLst>
          </p:cNvPr>
          <p:cNvGrpSpPr/>
          <p:nvPr/>
        </p:nvGrpSpPr>
        <p:grpSpPr>
          <a:xfrm>
            <a:off x="3759556" y="1170031"/>
            <a:ext cx="4672893" cy="4650663"/>
            <a:chOff x="3462165" y="761005"/>
            <a:chExt cx="5442349" cy="5416457"/>
          </a:xfrm>
        </p:grpSpPr>
        <p:grpSp>
          <p:nvGrpSpPr>
            <p:cNvPr id="5" name="Google Shape;1392;p42">
              <a:extLst>
                <a:ext uri="{FF2B5EF4-FFF2-40B4-BE49-F238E27FC236}">
                  <a16:creationId xmlns:a16="http://schemas.microsoft.com/office/drawing/2014/main" xmlns="" id="{A78BE8BE-2E4B-4BC1-8B8C-B6855A475DA1}"/>
                </a:ext>
              </a:extLst>
            </p:cNvPr>
            <p:cNvGrpSpPr/>
            <p:nvPr/>
          </p:nvGrpSpPr>
          <p:grpSpPr>
            <a:xfrm>
              <a:off x="6237552" y="2146856"/>
              <a:ext cx="2666962" cy="2629707"/>
              <a:chOff x="4607563" y="2047822"/>
              <a:chExt cx="1578500" cy="1556450"/>
            </a:xfrm>
          </p:grpSpPr>
          <p:grpSp>
            <p:nvGrpSpPr>
              <p:cNvPr id="6" name="Google Shape;1393;p42">
                <a:extLst>
                  <a:ext uri="{FF2B5EF4-FFF2-40B4-BE49-F238E27FC236}">
                    <a16:creationId xmlns:a16="http://schemas.microsoft.com/office/drawing/2014/main" xmlns="" id="{72C36967-53A3-492A-9E40-80A781A704C8}"/>
                  </a:ext>
                </a:extLst>
              </p:cNvPr>
              <p:cNvGrpSpPr/>
              <p:nvPr/>
            </p:nvGrpSpPr>
            <p:grpSpPr>
              <a:xfrm>
                <a:off x="4607563" y="2047822"/>
                <a:ext cx="1578500" cy="1556450"/>
                <a:chOff x="4607550" y="1971622"/>
                <a:chExt cx="1578500" cy="1556450"/>
              </a:xfrm>
            </p:grpSpPr>
            <p:sp>
              <p:nvSpPr>
                <p:cNvPr id="9" name="Google Shape;1394;p42">
                  <a:extLst>
                    <a:ext uri="{FF2B5EF4-FFF2-40B4-BE49-F238E27FC236}">
                      <a16:creationId xmlns:a16="http://schemas.microsoft.com/office/drawing/2014/main" xmlns="" id="{7369A17F-392A-4970-8F41-9F266923D20D}"/>
                    </a:ext>
                  </a:extLst>
                </p:cNvPr>
                <p:cNvSpPr/>
                <p:nvPr/>
              </p:nvSpPr>
              <p:spPr>
                <a:xfrm>
                  <a:off x="5585350" y="2941925"/>
                  <a:ext cx="448600" cy="44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4" h="17944" extrusionOk="0">
                      <a:moveTo>
                        <a:pt x="8966" y="1"/>
                      </a:moveTo>
                      <a:cubicBezTo>
                        <a:pt x="4013" y="1"/>
                        <a:pt x="0" y="4013"/>
                        <a:pt x="0" y="8966"/>
                      </a:cubicBezTo>
                      <a:cubicBezTo>
                        <a:pt x="0" y="13931"/>
                        <a:pt x="4013" y="17943"/>
                        <a:pt x="8966" y="17943"/>
                      </a:cubicBezTo>
                      <a:cubicBezTo>
                        <a:pt x="13931" y="17943"/>
                        <a:pt x="17943" y="13931"/>
                        <a:pt x="17943" y="8966"/>
                      </a:cubicBezTo>
                      <a:cubicBezTo>
                        <a:pt x="17943" y="4013"/>
                        <a:pt x="13931" y="1"/>
                        <a:pt x="8966" y="1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0" name="Google Shape;1395;p42">
                  <a:extLst>
                    <a:ext uri="{FF2B5EF4-FFF2-40B4-BE49-F238E27FC236}">
                      <a16:creationId xmlns:a16="http://schemas.microsoft.com/office/drawing/2014/main" xmlns="" id="{230BDE3E-E7A2-46CE-9ECA-304222E30C03}"/>
                    </a:ext>
                  </a:extLst>
                </p:cNvPr>
                <p:cNvSpPr/>
                <p:nvPr/>
              </p:nvSpPr>
              <p:spPr>
                <a:xfrm>
                  <a:off x="4607550" y="1971622"/>
                  <a:ext cx="1578500" cy="15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140" h="62258" extrusionOk="0">
                      <a:moveTo>
                        <a:pt x="31570" y="0"/>
                      </a:moveTo>
                      <a:cubicBezTo>
                        <a:pt x="30400" y="0"/>
                        <a:pt x="29230" y="447"/>
                        <a:pt x="28337" y="1340"/>
                      </a:cubicBezTo>
                      <a:lnTo>
                        <a:pt x="1786" y="27902"/>
                      </a:lnTo>
                      <a:cubicBezTo>
                        <a:pt x="0" y="29676"/>
                        <a:pt x="0" y="32570"/>
                        <a:pt x="1786" y="34355"/>
                      </a:cubicBezTo>
                      <a:lnTo>
                        <a:pt x="8728" y="41297"/>
                      </a:lnTo>
                      <a:cubicBezTo>
                        <a:pt x="5311" y="44809"/>
                        <a:pt x="5334" y="50417"/>
                        <a:pt x="8799" y="53894"/>
                      </a:cubicBezTo>
                      <a:cubicBezTo>
                        <a:pt x="10551" y="55645"/>
                        <a:pt x="12847" y="56521"/>
                        <a:pt x="15143" y="56521"/>
                      </a:cubicBezTo>
                      <a:cubicBezTo>
                        <a:pt x="17404" y="56521"/>
                        <a:pt x="19665" y="55672"/>
                        <a:pt x="21408" y="53977"/>
                      </a:cubicBezTo>
                      <a:lnTo>
                        <a:pt x="28337" y="60918"/>
                      </a:lnTo>
                      <a:cubicBezTo>
                        <a:pt x="29230" y="61811"/>
                        <a:pt x="30400" y="62258"/>
                        <a:pt x="31570" y="62258"/>
                      </a:cubicBezTo>
                      <a:cubicBezTo>
                        <a:pt x="32740" y="62258"/>
                        <a:pt x="33909" y="61811"/>
                        <a:pt x="34802" y="60918"/>
                      </a:cubicBezTo>
                      <a:lnTo>
                        <a:pt x="61365" y="34355"/>
                      </a:lnTo>
                      <a:cubicBezTo>
                        <a:pt x="63139" y="32570"/>
                        <a:pt x="63139" y="29676"/>
                        <a:pt x="61365" y="27902"/>
                      </a:cubicBezTo>
                      <a:lnTo>
                        <a:pt x="54424" y="20961"/>
                      </a:lnTo>
                      <a:cubicBezTo>
                        <a:pt x="54436" y="20961"/>
                        <a:pt x="54436" y="20949"/>
                        <a:pt x="54448" y="20949"/>
                      </a:cubicBezTo>
                      <a:cubicBezTo>
                        <a:pt x="57948" y="17437"/>
                        <a:pt x="57948" y="11757"/>
                        <a:pt x="54448" y="8257"/>
                      </a:cubicBezTo>
                      <a:cubicBezTo>
                        <a:pt x="52698" y="6507"/>
                        <a:pt x="50400" y="5632"/>
                        <a:pt x="48102" y="5632"/>
                      </a:cubicBezTo>
                      <a:cubicBezTo>
                        <a:pt x="45804" y="5632"/>
                        <a:pt x="43506" y="6507"/>
                        <a:pt x="41756" y="8257"/>
                      </a:cubicBezTo>
                      <a:cubicBezTo>
                        <a:pt x="41744" y="8257"/>
                        <a:pt x="41744" y="8269"/>
                        <a:pt x="41732" y="8281"/>
                      </a:cubicBezTo>
                      <a:lnTo>
                        <a:pt x="34802" y="1340"/>
                      </a:lnTo>
                      <a:cubicBezTo>
                        <a:pt x="33909" y="447"/>
                        <a:pt x="32740" y="0"/>
                        <a:pt x="3157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6000">
                      <a:schemeClr val="accent1">
                        <a:lumMod val="56000"/>
                        <a:lumOff val="4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solidFill>
                    <a:srgbClr val="182D46"/>
                  </a:solidFill>
                  <a:prstDash val="solid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sp>
            <p:nvSpPr>
              <p:cNvPr id="7" name="Google Shape;1396;p42">
                <a:extLst>
                  <a:ext uri="{FF2B5EF4-FFF2-40B4-BE49-F238E27FC236}">
                    <a16:creationId xmlns:a16="http://schemas.microsoft.com/office/drawing/2014/main" xmlns="" id="{FBB7AD1D-2B44-4174-9038-B9738E51B473}"/>
                  </a:ext>
                </a:extLst>
              </p:cNvPr>
              <p:cNvSpPr/>
              <p:nvPr/>
            </p:nvSpPr>
            <p:spPr>
              <a:xfrm>
                <a:off x="5609463" y="3042225"/>
                <a:ext cx="400375" cy="400375"/>
              </a:xfrm>
              <a:custGeom>
                <a:avLst/>
                <a:gdLst/>
                <a:ahLst/>
                <a:cxnLst/>
                <a:rect l="l" t="t" r="r" b="b"/>
                <a:pathLst>
                  <a:path w="16015" h="16015" extrusionOk="0">
                    <a:moveTo>
                      <a:pt x="8002" y="1"/>
                    </a:moveTo>
                    <a:cubicBezTo>
                      <a:pt x="3585" y="1"/>
                      <a:pt x="1" y="3585"/>
                      <a:pt x="1" y="8002"/>
                    </a:cubicBezTo>
                    <a:cubicBezTo>
                      <a:pt x="1" y="12431"/>
                      <a:pt x="3585" y="16015"/>
                      <a:pt x="8002" y="16015"/>
                    </a:cubicBezTo>
                    <a:cubicBezTo>
                      <a:pt x="12431" y="16015"/>
                      <a:pt x="16015" y="12431"/>
                      <a:pt x="16015" y="8002"/>
                    </a:cubicBezTo>
                    <a:cubicBezTo>
                      <a:pt x="16015" y="3585"/>
                      <a:pt x="12431" y="1"/>
                      <a:pt x="80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8" name="Google Shape;1397;p42">
                <a:extLst>
                  <a:ext uri="{FF2B5EF4-FFF2-40B4-BE49-F238E27FC236}">
                    <a16:creationId xmlns:a16="http://schemas.microsoft.com/office/drawing/2014/main" xmlns="" id="{B3A73B13-A10A-4DE7-8A2D-61294AB97EFE}"/>
                  </a:ext>
                </a:extLst>
              </p:cNvPr>
              <p:cNvSpPr txBox="1"/>
              <p:nvPr/>
            </p:nvSpPr>
            <p:spPr>
              <a:xfrm>
                <a:off x="4699013" y="2694761"/>
                <a:ext cx="1395600" cy="30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700"/>
                </a:pPr>
                <a:r>
                  <a:rPr lang="ru-RU" sz="1400" b="1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Fira Sans Extra Condensed Medium"/>
                    <a:cs typeface="Arial" panose="020B0604020202020204" pitchFamily="34" charset="0"/>
                    <a:sym typeface="Fira Sans Extra Condensed Medium"/>
                  </a:rPr>
                  <a:t>Планирование бюджета</a:t>
                </a:r>
                <a:endParaRPr sz="14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endParaRPr>
              </a:p>
            </p:txBody>
          </p:sp>
        </p:grpSp>
        <p:grpSp>
          <p:nvGrpSpPr>
            <p:cNvPr id="11" name="Google Shape;1398;p42">
              <a:extLst>
                <a:ext uri="{FF2B5EF4-FFF2-40B4-BE49-F238E27FC236}">
                  <a16:creationId xmlns:a16="http://schemas.microsoft.com/office/drawing/2014/main" xmlns="" id="{404ED68F-2E31-4AEA-8EB2-A66142D9784F}"/>
                </a:ext>
              </a:extLst>
            </p:cNvPr>
            <p:cNvGrpSpPr/>
            <p:nvPr/>
          </p:nvGrpSpPr>
          <p:grpSpPr>
            <a:xfrm>
              <a:off x="4845487" y="761005"/>
              <a:ext cx="2666962" cy="2629369"/>
              <a:chOff x="3783638" y="1227575"/>
              <a:chExt cx="1578500" cy="1556250"/>
            </a:xfrm>
          </p:grpSpPr>
          <p:grpSp>
            <p:nvGrpSpPr>
              <p:cNvPr id="12" name="Google Shape;1399;p42">
                <a:extLst>
                  <a:ext uri="{FF2B5EF4-FFF2-40B4-BE49-F238E27FC236}">
                    <a16:creationId xmlns:a16="http://schemas.microsoft.com/office/drawing/2014/main" xmlns="" id="{AB589D04-C964-46FF-B332-7D8BA2761F40}"/>
                  </a:ext>
                </a:extLst>
              </p:cNvPr>
              <p:cNvGrpSpPr/>
              <p:nvPr/>
            </p:nvGrpSpPr>
            <p:grpSpPr>
              <a:xfrm>
                <a:off x="3783638" y="1227575"/>
                <a:ext cx="1578500" cy="1556250"/>
                <a:chOff x="3783625" y="1151375"/>
                <a:chExt cx="1578500" cy="1556250"/>
              </a:xfrm>
            </p:grpSpPr>
            <p:sp>
              <p:nvSpPr>
                <p:cNvPr id="15" name="Google Shape;1400;p42">
                  <a:extLst>
                    <a:ext uri="{FF2B5EF4-FFF2-40B4-BE49-F238E27FC236}">
                      <a16:creationId xmlns:a16="http://schemas.microsoft.com/office/drawing/2014/main" xmlns="" id="{2EFAEB28-CE97-44D3-B92A-105B99B5CDBC}"/>
                    </a:ext>
                  </a:extLst>
                </p:cNvPr>
                <p:cNvSpPr/>
                <p:nvPr/>
              </p:nvSpPr>
              <p:spPr>
                <a:xfrm>
                  <a:off x="4761725" y="1292025"/>
                  <a:ext cx="448900" cy="44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56" h="17943" extrusionOk="0">
                      <a:moveTo>
                        <a:pt x="8978" y="0"/>
                      </a:moveTo>
                      <a:cubicBezTo>
                        <a:pt x="4025" y="0"/>
                        <a:pt x="1" y="4013"/>
                        <a:pt x="1" y="8978"/>
                      </a:cubicBezTo>
                      <a:cubicBezTo>
                        <a:pt x="1" y="13931"/>
                        <a:pt x="4025" y="17943"/>
                        <a:pt x="8978" y="17943"/>
                      </a:cubicBezTo>
                      <a:cubicBezTo>
                        <a:pt x="13931" y="17943"/>
                        <a:pt x="17956" y="13931"/>
                        <a:pt x="17956" y="8978"/>
                      </a:cubicBezTo>
                      <a:cubicBezTo>
                        <a:pt x="17956" y="4013"/>
                        <a:pt x="13931" y="0"/>
                        <a:pt x="897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6" name="Google Shape;1401;p42">
                  <a:extLst>
                    <a:ext uri="{FF2B5EF4-FFF2-40B4-BE49-F238E27FC236}">
                      <a16:creationId xmlns:a16="http://schemas.microsoft.com/office/drawing/2014/main" xmlns="" id="{D08AF9C3-87B7-40DF-B1FD-9D182E1884B6}"/>
                    </a:ext>
                  </a:extLst>
                </p:cNvPr>
                <p:cNvSpPr/>
                <p:nvPr/>
              </p:nvSpPr>
              <p:spPr>
                <a:xfrm>
                  <a:off x="3783625" y="1151375"/>
                  <a:ext cx="1578500" cy="155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140" h="62250" extrusionOk="0">
                      <a:moveTo>
                        <a:pt x="31570" y="1"/>
                      </a:moveTo>
                      <a:cubicBezTo>
                        <a:pt x="30401" y="1"/>
                        <a:pt x="29231" y="447"/>
                        <a:pt x="28338" y="1340"/>
                      </a:cubicBezTo>
                      <a:lnTo>
                        <a:pt x="21408" y="8270"/>
                      </a:lnTo>
                      <a:cubicBezTo>
                        <a:pt x="19658" y="6519"/>
                        <a:pt x="17363" y="5644"/>
                        <a:pt x="15067" y="5644"/>
                      </a:cubicBezTo>
                      <a:cubicBezTo>
                        <a:pt x="12770" y="5644"/>
                        <a:pt x="10473" y="6519"/>
                        <a:pt x="8716" y="8270"/>
                      </a:cubicBezTo>
                      <a:cubicBezTo>
                        <a:pt x="5216" y="11782"/>
                        <a:pt x="5216" y="17461"/>
                        <a:pt x="8716" y="20962"/>
                      </a:cubicBezTo>
                      <a:lnTo>
                        <a:pt x="1787" y="27903"/>
                      </a:lnTo>
                      <a:cubicBezTo>
                        <a:pt x="1" y="29677"/>
                        <a:pt x="1" y="32570"/>
                        <a:pt x="1787" y="34356"/>
                      </a:cubicBezTo>
                      <a:lnTo>
                        <a:pt x="28338" y="60919"/>
                      </a:lnTo>
                      <a:cubicBezTo>
                        <a:pt x="29231" y="61806"/>
                        <a:pt x="30401" y="62249"/>
                        <a:pt x="31570" y="62249"/>
                      </a:cubicBezTo>
                      <a:cubicBezTo>
                        <a:pt x="32740" y="62249"/>
                        <a:pt x="33910" y="61806"/>
                        <a:pt x="34803" y="60919"/>
                      </a:cubicBezTo>
                      <a:lnTo>
                        <a:pt x="41732" y="53977"/>
                      </a:lnTo>
                      <a:cubicBezTo>
                        <a:pt x="43489" y="55734"/>
                        <a:pt x="45786" y="56612"/>
                        <a:pt x="48083" y="56612"/>
                      </a:cubicBezTo>
                      <a:cubicBezTo>
                        <a:pt x="50379" y="56612"/>
                        <a:pt x="52674" y="55734"/>
                        <a:pt x="54424" y="53977"/>
                      </a:cubicBezTo>
                      <a:cubicBezTo>
                        <a:pt x="57937" y="50477"/>
                        <a:pt x="57937" y="44798"/>
                        <a:pt x="54424" y="41285"/>
                      </a:cubicBezTo>
                      <a:lnTo>
                        <a:pt x="61354" y="34356"/>
                      </a:lnTo>
                      <a:cubicBezTo>
                        <a:pt x="63140" y="32570"/>
                        <a:pt x="63140" y="29677"/>
                        <a:pt x="61354" y="27903"/>
                      </a:cubicBezTo>
                      <a:lnTo>
                        <a:pt x="34803" y="1340"/>
                      </a:lnTo>
                      <a:cubicBezTo>
                        <a:pt x="33910" y="447"/>
                        <a:pt x="32740" y="1"/>
                        <a:pt x="31570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89000"/>
                      </a:schemeClr>
                    </a:gs>
                    <a:gs pos="23000">
                      <a:schemeClr val="accent5">
                        <a:lumMod val="89000"/>
                      </a:schemeClr>
                    </a:gs>
                    <a:gs pos="69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>
                  <a:solidFill>
                    <a:srgbClr val="182D46"/>
                  </a:solidFill>
                  <a:prstDash val="solid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sp>
            <p:nvSpPr>
              <p:cNvPr id="13" name="Google Shape;1402;p42">
                <a:extLst>
                  <a:ext uri="{FF2B5EF4-FFF2-40B4-BE49-F238E27FC236}">
                    <a16:creationId xmlns:a16="http://schemas.microsoft.com/office/drawing/2014/main" xmlns="" id="{63E44E16-36AC-40B8-9248-ECFA933D1D9B}"/>
                  </a:ext>
                </a:extLst>
              </p:cNvPr>
              <p:cNvSpPr/>
              <p:nvPr/>
            </p:nvSpPr>
            <p:spPr>
              <a:xfrm>
                <a:off x="4781088" y="1387575"/>
                <a:ext cx="410200" cy="410175"/>
              </a:xfrm>
              <a:custGeom>
                <a:avLst/>
                <a:gdLst/>
                <a:ahLst/>
                <a:cxnLst/>
                <a:rect l="l" t="t" r="r" b="b"/>
                <a:pathLst>
                  <a:path w="16408" h="16407" extrusionOk="0">
                    <a:moveTo>
                      <a:pt x="8204" y="0"/>
                    </a:moveTo>
                    <a:cubicBezTo>
                      <a:pt x="3668" y="0"/>
                      <a:pt x="1" y="3667"/>
                      <a:pt x="1" y="8204"/>
                    </a:cubicBezTo>
                    <a:cubicBezTo>
                      <a:pt x="1" y="12728"/>
                      <a:pt x="3668" y="16407"/>
                      <a:pt x="8204" y="16407"/>
                    </a:cubicBezTo>
                    <a:cubicBezTo>
                      <a:pt x="12729" y="16407"/>
                      <a:pt x="16408" y="12728"/>
                      <a:pt x="16408" y="8204"/>
                    </a:cubicBezTo>
                    <a:cubicBezTo>
                      <a:pt x="16408" y="3667"/>
                      <a:pt x="12729" y="0"/>
                      <a:pt x="82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" name="Google Shape;1403;p42">
                <a:extLst>
                  <a:ext uri="{FF2B5EF4-FFF2-40B4-BE49-F238E27FC236}">
                    <a16:creationId xmlns:a16="http://schemas.microsoft.com/office/drawing/2014/main" xmlns="" id="{98CD7B58-6A44-4257-B3C1-42C1AFE99978}"/>
                  </a:ext>
                </a:extLst>
              </p:cNvPr>
              <p:cNvSpPr txBox="1"/>
              <p:nvPr/>
            </p:nvSpPr>
            <p:spPr>
              <a:xfrm>
                <a:off x="3875088" y="1839145"/>
                <a:ext cx="1395600" cy="30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700"/>
                </a:pPr>
                <a:r>
                  <a:rPr lang="ru-RU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Fira Sans Extra Condensed Medium"/>
                    <a:cs typeface="Arial" panose="020B0604020202020204" pitchFamily="34" charset="0"/>
                    <a:sym typeface="Fira Sans Extra Condensed Medium"/>
                  </a:rPr>
                  <a:t>Закупочная деятельность</a:t>
                </a:r>
                <a:endParaRPr sz="1400" b="1" dirty="0">
                  <a:solidFill>
                    <a:schemeClr val="bg1"/>
                  </a:solidFill>
                  <a:latin typeface="Arial" panose="020B06040202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endParaRPr>
              </a:p>
            </p:txBody>
          </p:sp>
        </p:grpSp>
        <p:grpSp>
          <p:nvGrpSpPr>
            <p:cNvPr id="17" name="Google Shape;1404;p42">
              <a:extLst>
                <a:ext uri="{FF2B5EF4-FFF2-40B4-BE49-F238E27FC236}">
                  <a16:creationId xmlns:a16="http://schemas.microsoft.com/office/drawing/2014/main" xmlns="" id="{3CF11768-1B8D-4B18-A6FE-9274DA075324}"/>
                </a:ext>
              </a:extLst>
            </p:cNvPr>
            <p:cNvGrpSpPr/>
            <p:nvPr/>
          </p:nvGrpSpPr>
          <p:grpSpPr>
            <a:xfrm>
              <a:off x="3462165" y="2180742"/>
              <a:ext cx="2666920" cy="2629242"/>
              <a:chOff x="2957963" y="2053275"/>
              <a:chExt cx="1578476" cy="1556175"/>
            </a:xfrm>
          </p:grpSpPr>
          <p:grpSp>
            <p:nvGrpSpPr>
              <p:cNvPr id="18" name="Google Shape;1405;p42">
                <a:extLst>
                  <a:ext uri="{FF2B5EF4-FFF2-40B4-BE49-F238E27FC236}">
                    <a16:creationId xmlns:a16="http://schemas.microsoft.com/office/drawing/2014/main" xmlns="" id="{B5A9B978-6F25-46D5-A4A6-0A9B1C0F290E}"/>
                  </a:ext>
                </a:extLst>
              </p:cNvPr>
              <p:cNvGrpSpPr/>
              <p:nvPr/>
            </p:nvGrpSpPr>
            <p:grpSpPr>
              <a:xfrm>
                <a:off x="2957963" y="2053275"/>
                <a:ext cx="1578476" cy="1556175"/>
                <a:chOff x="2957950" y="1977075"/>
                <a:chExt cx="1578476" cy="1556175"/>
              </a:xfrm>
            </p:grpSpPr>
            <p:sp>
              <p:nvSpPr>
                <p:cNvPr id="21" name="Google Shape;1406;p42">
                  <a:extLst>
                    <a:ext uri="{FF2B5EF4-FFF2-40B4-BE49-F238E27FC236}">
                      <a16:creationId xmlns:a16="http://schemas.microsoft.com/office/drawing/2014/main" xmlns="" id="{80A0E0E4-46EB-4ECE-A7B8-11A548C0E34A}"/>
                    </a:ext>
                  </a:extLst>
                </p:cNvPr>
                <p:cNvSpPr/>
                <p:nvPr/>
              </p:nvSpPr>
              <p:spPr>
                <a:xfrm>
                  <a:off x="3110350" y="2118325"/>
                  <a:ext cx="448575" cy="44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3" h="17943" extrusionOk="0">
                      <a:moveTo>
                        <a:pt x="8965" y="0"/>
                      </a:moveTo>
                      <a:cubicBezTo>
                        <a:pt x="4012" y="0"/>
                        <a:pt x="0" y="4012"/>
                        <a:pt x="0" y="8965"/>
                      </a:cubicBezTo>
                      <a:cubicBezTo>
                        <a:pt x="0" y="13918"/>
                        <a:pt x="4012" y="17943"/>
                        <a:pt x="8965" y="17943"/>
                      </a:cubicBezTo>
                      <a:cubicBezTo>
                        <a:pt x="13930" y="17943"/>
                        <a:pt x="17943" y="13918"/>
                        <a:pt x="17943" y="8965"/>
                      </a:cubicBezTo>
                      <a:cubicBezTo>
                        <a:pt x="17943" y="4012"/>
                        <a:pt x="13930" y="0"/>
                        <a:pt x="896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2" name="Google Shape;1407;p42">
                  <a:extLst>
                    <a:ext uri="{FF2B5EF4-FFF2-40B4-BE49-F238E27FC236}">
                      <a16:creationId xmlns:a16="http://schemas.microsoft.com/office/drawing/2014/main" xmlns="" id="{1C03275D-A2B0-4931-8E82-F751D62BD23D}"/>
                    </a:ext>
                  </a:extLst>
                </p:cNvPr>
                <p:cNvSpPr/>
                <p:nvPr/>
              </p:nvSpPr>
              <p:spPr>
                <a:xfrm>
                  <a:off x="2957950" y="1977075"/>
                  <a:ext cx="1578476" cy="155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139" h="62247" extrusionOk="0">
                      <a:moveTo>
                        <a:pt x="31571" y="0"/>
                      </a:moveTo>
                      <a:cubicBezTo>
                        <a:pt x="30403" y="0"/>
                        <a:pt x="29236" y="447"/>
                        <a:pt x="28349" y="1340"/>
                      </a:cubicBezTo>
                      <a:lnTo>
                        <a:pt x="1786" y="27891"/>
                      </a:lnTo>
                      <a:cubicBezTo>
                        <a:pt x="0" y="29677"/>
                        <a:pt x="0" y="32570"/>
                        <a:pt x="1786" y="34356"/>
                      </a:cubicBezTo>
                      <a:lnTo>
                        <a:pt x="8727" y="41297"/>
                      </a:lnTo>
                      <a:cubicBezTo>
                        <a:pt x="5310" y="44810"/>
                        <a:pt x="5334" y="50417"/>
                        <a:pt x="8811" y="53894"/>
                      </a:cubicBezTo>
                      <a:cubicBezTo>
                        <a:pt x="10562" y="55646"/>
                        <a:pt x="12855" y="56521"/>
                        <a:pt x="15149" y="56521"/>
                      </a:cubicBezTo>
                      <a:cubicBezTo>
                        <a:pt x="17407" y="56521"/>
                        <a:pt x="19665" y="55673"/>
                        <a:pt x="21407" y="53977"/>
                      </a:cubicBezTo>
                      <a:lnTo>
                        <a:pt x="28349" y="60907"/>
                      </a:lnTo>
                      <a:cubicBezTo>
                        <a:pt x="29236" y="61800"/>
                        <a:pt x="30403" y="62246"/>
                        <a:pt x="31571" y="62246"/>
                      </a:cubicBezTo>
                      <a:cubicBezTo>
                        <a:pt x="32739" y="62246"/>
                        <a:pt x="33909" y="61800"/>
                        <a:pt x="34802" y="60907"/>
                      </a:cubicBezTo>
                      <a:lnTo>
                        <a:pt x="61365" y="34356"/>
                      </a:lnTo>
                      <a:cubicBezTo>
                        <a:pt x="63139" y="32570"/>
                        <a:pt x="63139" y="29677"/>
                        <a:pt x="61365" y="27891"/>
                      </a:cubicBezTo>
                      <a:lnTo>
                        <a:pt x="54423" y="20961"/>
                      </a:lnTo>
                      <a:cubicBezTo>
                        <a:pt x="54459" y="20926"/>
                        <a:pt x="54495" y="20902"/>
                        <a:pt x="54519" y="20866"/>
                      </a:cubicBezTo>
                      <a:cubicBezTo>
                        <a:pt x="58031" y="17366"/>
                        <a:pt x="58031" y="11686"/>
                        <a:pt x="54519" y="8174"/>
                      </a:cubicBezTo>
                      <a:cubicBezTo>
                        <a:pt x="52769" y="6424"/>
                        <a:pt x="50474" y="5549"/>
                        <a:pt x="48177" y="5549"/>
                      </a:cubicBezTo>
                      <a:cubicBezTo>
                        <a:pt x="45881" y="5549"/>
                        <a:pt x="43583" y="6424"/>
                        <a:pt x="41827" y="8174"/>
                      </a:cubicBezTo>
                      <a:cubicBezTo>
                        <a:pt x="41803" y="8210"/>
                        <a:pt x="41779" y="8246"/>
                        <a:pt x="41743" y="8281"/>
                      </a:cubicBezTo>
                      <a:lnTo>
                        <a:pt x="34802" y="1340"/>
                      </a:lnTo>
                      <a:cubicBezTo>
                        <a:pt x="33909" y="447"/>
                        <a:pt x="32739" y="0"/>
                        <a:pt x="31571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6000">
                      <a:schemeClr val="accent1">
                        <a:lumMod val="56000"/>
                        <a:lumOff val="4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solidFill>
                    <a:srgbClr val="182D46"/>
                  </a:solidFill>
                  <a:prstDash val="solid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sp>
            <p:nvSpPr>
              <p:cNvPr id="19" name="Google Shape;1408;p42">
                <a:extLst>
                  <a:ext uri="{FF2B5EF4-FFF2-40B4-BE49-F238E27FC236}">
                    <a16:creationId xmlns:a16="http://schemas.microsoft.com/office/drawing/2014/main" xmlns="" id="{62D64FBF-D592-4865-B50B-C9BC64BF4A80}"/>
                  </a:ext>
                </a:extLst>
              </p:cNvPr>
              <p:cNvSpPr/>
              <p:nvPr/>
            </p:nvSpPr>
            <p:spPr>
              <a:xfrm>
                <a:off x="3134163" y="2218325"/>
                <a:ext cx="400975" cy="400975"/>
              </a:xfrm>
              <a:custGeom>
                <a:avLst/>
                <a:gdLst/>
                <a:ahLst/>
                <a:cxnLst/>
                <a:rect l="l" t="t" r="r" b="b"/>
                <a:pathLst>
                  <a:path w="16039" h="16039" extrusionOk="0">
                    <a:moveTo>
                      <a:pt x="8013" y="0"/>
                    </a:moveTo>
                    <a:cubicBezTo>
                      <a:pt x="3596" y="0"/>
                      <a:pt x="1" y="3584"/>
                      <a:pt x="1" y="8013"/>
                    </a:cubicBezTo>
                    <a:cubicBezTo>
                      <a:pt x="1" y="12443"/>
                      <a:pt x="3596" y="16038"/>
                      <a:pt x="8013" y="16038"/>
                    </a:cubicBezTo>
                    <a:cubicBezTo>
                      <a:pt x="12443" y="16038"/>
                      <a:pt x="16038" y="12443"/>
                      <a:pt x="16038" y="8013"/>
                    </a:cubicBezTo>
                    <a:cubicBezTo>
                      <a:pt x="16038" y="3584"/>
                      <a:pt x="12443" y="0"/>
                      <a:pt x="80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0" name="Google Shape;1409;p42">
                <a:extLst>
                  <a:ext uri="{FF2B5EF4-FFF2-40B4-BE49-F238E27FC236}">
                    <a16:creationId xmlns:a16="http://schemas.microsoft.com/office/drawing/2014/main" xmlns="" id="{BA1DF473-ACBA-4A3C-8670-A874886F1F58}"/>
                  </a:ext>
                </a:extLst>
              </p:cNvPr>
              <p:cNvSpPr txBox="1"/>
              <p:nvPr/>
            </p:nvSpPr>
            <p:spPr>
              <a:xfrm>
                <a:off x="3049400" y="2714047"/>
                <a:ext cx="1395600" cy="30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700"/>
                </a:pPr>
                <a:r>
                  <a:rPr lang="ru-RU" sz="1400" b="1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Fira Sans Extra Condensed Medium"/>
                    <a:cs typeface="Arial" panose="020B0604020202020204" pitchFamily="34" charset="0"/>
                    <a:sym typeface="Fira Sans Extra Condensed Medium"/>
                  </a:rPr>
                  <a:t>Исполнение бюджета</a:t>
                </a:r>
                <a:endParaRPr sz="14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endParaRPr>
              </a:p>
            </p:txBody>
          </p:sp>
        </p:grpSp>
        <p:grpSp>
          <p:nvGrpSpPr>
            <p:cNvPr id="23" name="Google Shape;1410;p42">
              <a:extLst>
                <a:ext uri="{FF2B5EF4-FFF2-40B4-BE49-F238E27FC236}">
                  <a16:creationId xmlns:a16="http://schemas.microsoft.com/office/drawing/2014/main" xmlns="" id="{86517843-6BDB-4DDA-A9A8-8EEBBE7ABDD4}"/>
                </a:ext>
              </a:extLst>
            </p:cNvPr>
            <p:cNvGrpSpPr/>
            <p:nvPr/>
          </p:nvGrpSpPr>
          <p:grpSpPr>
            <a:xfrm>
              <a:off x="4842487" y="3548093"/>
              <a:ext cx="2667469" cy="2629369"/>
              <a:chOff x="3781863" y="2877175"/>
              <a:chExt cx="1578800" cy="1556250"/>
            </a:xfrm>
          </p:grpSpPr>
          <p:grpSp>
            <p:nvGrpSpPr>
              <p:cNvPr id="24" name="Google Shape;1411;p42">
                <a:extLst>
                  <a:ext uri="{FF2B5EF4-FFF2-40B4-BE49-F238E27FC236}">
                    <a16:creationId xmlns:a16="http://schemas.microsoft.com/office/drawing/2014/main" xmlns="" id="{E69E8BEF-BA2B-4621-93D3-F11A2D35084A}"/>
                  </a:ext>
                </a:extLst>
              </p:cNvPr>
              <p:cNvGrpSpPr/>
              <p:nvPr/>
            </p:nvGrpSpPr>
            <p:grpSpPr>
              <a:xfrm>
                <a:off x="3781863" y="2877175"/>
                <a:ext cx="1578800" cy="1556250"/>
                <a:chOff x="3781850" y="2800975"/>
                <a:chExt cx="1578800" cy="1556250"/>
              </a:xfrm>
            </p:grpSpPr>
            <p:sp>
              <p:nvSpPr>
                <p:cNvPr id="27" name="Google Shape;1412;p42">
                  <a:extLst>
                    <a:ext uri="{FF2B5EF4-FFF2-40B4-BE49-F238E27FC236}">
                      <a16:creationId xmlns:a16="http://schemas.microsoft.com/office/drawing/2014/main" xmlns="" id="{DE8ED972-028A-43F6-B372-113E4D9251AD}"/>
                    </a:ext>
                  </a:extLst>
                </p:cNvPr>
                <p:cNvSpPr/>
                <p:nvPr/>
              </p:nvSpPr>
              <p:spPr>
                <a:xfrm>
                  <a:off x="3936325" y="3765250"/>
                  <a:ext cx="448600" cy="44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4" h="17955" extrusionOk="0">
                      <a:moveTo>
                        <a:pt x="8978" y="0"/>
                      </a:moveTo>
                      <a:cubicBezTo>
                        <a:pt x="4013" y="0"/>
                        <a:pt x="1" y="4024"/>
                        <a:pt x="1" y="8977"/>
                      </a:cubicBezTo>
                      <a:cubicBezTo>
                        <a:pt x="1" y="13930"/>
                        <a:pt x="4013" y="17955"/>
                        <a:pt x="8978" y="17955"/>
                      </a:cubicBezTo>
                      <a:cubicBezTo>
                        <a:pt x="13931" y="17955"/>
                        <a:pt x="17944" y="13930"/>
                        <a:pt x="17944" y="8977"/>
                      </a:cubicBezTo>
                      <a:cubicBezTo>
                        <a:pt x="17944" y="4024"/>
                        <a:pt x="13931" y="0"/>
                        <a:pt x="8978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8" name="Google Shape;1413;p42">
                  <a:extLst>
                    <a:ext uri="{FF2B5EF4-FFF2-40B4-BE49-F238E27FC236}">
                      <a16:creationId xmlns:a16="http://schemas.microsoft.com/office/drawing/2014/main" xmlns="" id="{83F415D9-5FA6-4671-8BC8-E02B1B370C67}"/>
                    </a:ext>
                  </a:extLst>
                </p:cNvPr>
                <p:cNvSpPr/>
                <p:nvPr/>
              </p:nvSpPr>
              <p:spPr>
                <a:xfrm>
                  <a:off x="3781850" y="2800975"/>
                  <a:ext cx="1578800" cy="155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152" h="62250" extrusionOk="0">
                      <a:moveTo>
                        <a:pt x="31576" y="1"/>
                      </a:moveTo>
                      <a:cubicBezTo>
                        <a:pt x="30409" y="1"/>
                        <a:pt x="29242" y="447"/>
                        <a:pt x="28349" y="1340"/>
                      </a:cubicBezTo>
                      <a:lnTo>
                        <a:pt x="21408" y="8282"/>
                      </a:lnTo>
                      <a:cubicBezTo>
                        <a:pt x="19661" y="6564"/>
                        <a:pt x="17389" y="5707"/>
                        <a:pt x="15118" y="5707"/>
                      </a:cubicBezTo>
                      <a:cubicBezTo>
                        <a:pt x="12823" y="5707"/>
                        <a:pt x="10529" y="6582"/>
                        <a:pt x="8775" y="8329"/>
                      </a:cubicBezTo>
                      <a:cubicBezTo>
                        <a:pt x="5299" y="11818"/>
                        <a:pt x="5275" y="17450"/>
                        <a:pt x="8728" y="20962"/>
                      </a:cubicBezTo>
                      <a:lnTo>
                        <a:pt x="1786" y="27891"/>
                      </a:lnTo>
                      <a:cubicBezTo>
                        <a:pt x="1" y="29677"/>
                        <a:pt x="1" y="32570"/>
                        <a:pt x="1786" y="34356"/>
                      </a:cubicBezTo>
                      <a:lnTo>
                        <a:pt x="28349" y="60919"/>
                      </a:lnTo>
                      <a:cubicBezTo>
                        <a:pt x="29242" y="61806"/>
                        <a:pt x="30409" y="62250"/>
                        <a:pt x="31576" y="62250"/>
                      </a:cubicBezTo>
                      <a:cubicBezTo>
                        <a:pt x="32743" y="62250"/>
                        <a:pt x="33910" y="61806"/>
                        <a:pt x="34802" y="60919"/>
                      </a:cubicBezTo>
                      <a:lnTo>
                        <a:pt x="41744" y="53978"/>
                      </a:lnTo>
                      <a:cubicBezTo>
                        <a:pt x="43494" y="55734"/>
                        <a:pt x="45789" y="56612"/>
                        <a:pt x="48084" y="56612"/>
                      </a:cubicBezTo>
                      <a:cubicBezTo>
                        <a:pt x="50379" y="56612"/>
                        <a:pt x="52674" y="55734"/>
                        <a:pt x="54424" y="53978"/>
                      </a:cubicBezTo>
                      <a:cubicBezTo>
                        <a:pt x="57936" y="50477"/>
                        <a:pt x="57936" y="44798"/>
                        <a:pt x="54424" y="41286"/>
                      </a:cubicBezTo>
                      <a:lnTo>
                        <a:pt x="61365" y="34356"/>
                      </a:lnTo>
                      <a:cubicBezTo>
                        <a:pt x="63151" y="32570"/>
                        <a:pt x="63151" y="29677"/>
                        <a:pt x="61365" y="27891"/>
                      </a:cubicBezTo>
                      <a:lnTo>
                        <a:pt x="34802" y="1340"/>
                      </a:lnTo>
                      <a:cubicBezTo>
                        <a:pt x="33910" y="447"/>
                        <a:pt x="32743" y="1"/>
                        <a:pt x="31576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89000"/>
                      </a:schemeClr>
                    </a:gs>
                    <a:gs pos="23000">
                      <a:schemeClr val="accent5">
                        <a:lumMod val="89000"/>
                      </a:schemeClr>
                    </a:gs>
                    <a:gs pos="69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>
                  <a:solidFill>
                    <a:srgbClr val="182D46"/>
                  </a:solidFill>
                  <a:prstDash val="solid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400"/>
                  </a:pPr>
                  <a:endParaRPr sz="1400" dirty="0">
                    <a:solidFill>
                      <a:srgbClr val="163C88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sp>
            <p:nvSpPr>
              <p:cNvPr id="25" name="Google Shape;1414;p42">
                <a:extLst>
                  <a:ext uri="{FF2B5EF4-FFF2-40B4-BE49-F238E27FC236}">
                    <a16:creationId xmlns:a16="http://schemas.microsoft.com/office/drawing/2014/main" xmlns="" id="{5653996B-C598-4BC2-8F6C-4E147DA62545}"/>
                  </a:ext>
                </a:extLst>
              </p:cNvPr>
              <p:cNvSpPr/>
              <p:nvPr/>
            </p:nvSpPr>
            <p:spPr>
              <a:xfrm>
                <a:off x="3959263" y="3864650"/>
                <a:ext cx="402750" cy="402475"/>
              </a:xfrm>
              <a:custGeom>
                <a:avLst/>
                <a:gdLst/>
                <a:ahLst/>
                <a:cxnLst/>
                <a:rect l="l" t="t" r="r" b="b"/>
                <a:pathLst>
                  <a:path w="16110" h="16099" extrusionOk="0">
                    <a:moveTo>
                      <a:pt x="8061" y="1"/>
                    </a:moveTo>
                    <a:cubicBezTo>
                      <a:pt x="3608" y="1"/>
                      <a:pt x="1" y="3608"/>
                      <a:pt x="1" y="8049"/>
                    </a:cubicBezTo>
                    <a:cubicBezTo>
                      <a:pt x="1" y="12502"/>
                      <a:pt x="3608" y="16098"/>
                      <a:pt x="8061" y="16098"/>
                    </a:cubicBezTo>
                    <a:cubicBezTo>
                      <a:pt x="12502" y="16098"/>
                      <a:pt x="16110" y="12502"/>
                      <a:pt x="16110" y="8049"/>
                    </a:cubicBezTo>
                    <a:cubicBezTo>
                      <a:pt x="16110" y="3608"/>
                      <a:pt x="12502" y="1"/>
                      <a:pt x="806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6" name="Google Shape;1415;p42">
                <a:extLst>
                  <a:ext uri="{FF2B5EF4-FFF2-40B4-BE49-F238E27FC236}">
                    <a16:creationId xmlns:a16="http://schemas.microsoft.com/office/drawing/2014/main" xmlns="" id="{E3EA81FC-95FF-4DDB-94A4-E2F8383D5217}"/>
                  </a:ext>
                </a:extLst>
              </p:cNvPr>
              <p:cNvSpPr txBox="1"/>
              <p:nvPr/>
            </p:nvSpPr>
            <p:spPr>
              <a:xfrm>
                <a:off x="3875088" y="3501250"/>
                <a:ext cx="1395600" cy="30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700"/>
                </a:pPr>
                <a:r>
                  <a:rPr lang="ru-RU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Fira Sans Extra Condensed Medium"/>
                    <a:cs typeface="Arial" panose="020B0604020202020204" pitchFamily="34" charset="0"/>
                    <a:sym typeface="Fira Sans Extra Condensed Medium"/>
                  </a:rPr>
                  <a:t>Бухгалтерский </a:t>
                </a: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endParaRPr>
              </a:p>
              <a:p>
                <a:pPr algn="ctr">
                  <a:buClr>
                    <a:srgbClr val="000000"/>
                  </a:buClr>
                  <a:buSzPts val="1700"/>
                </a:pPr>
                <a:r>
                  <a:rPr lang="ru-RU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Fira Sans Extra Condensed Medium"/>
                    <a:cs typeface="Arial" panose="020B0604020202020204" pitchFamily="34" charset="0"/>
                    <a:sym typeface="Fira Sans Extra Condensed Medium"/>
                  </a:rPr>
                  <a:t>учет</a:t>
                </a:r>
              </a:p>
            </p:txBody>
          </p:sp>
        </p:grpSp>
        <p:grpSp>
          <p:nvGrpSpPr>
            <p:cNvPr id="29" name="Google Shape;1436;p42">
              <a:extLst>
                <a:ext uri="{FF2B5EF4-FFF2-40B4-BE49-F238E27FC236}">
                  <a16:creationId xmlns:a16="http://schemas.microsoft.com/office/drawing/2014/main" xmlns="" id="{C6F72514-3F58-4DB9-A04D-9645282F37BF}"/>
                </a:ext>
              </a:extLst>
            </p:cNvPr>
            <p:cNvGrpSpPr/>
            <p:nvPr/>
          </p:nvGrpSpPr>
          <p:grpSpPr>
            <a:xfrm>
              <a:off x="8078743" y="3931044"/>
              <a:ext cx="379647" cy="468277"/>
              <a:chOff x="3330525" y="4399275"/>
              <a:chExt cx="390650" cy="481850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0" name="Google Shape;1437;p42">
                <a:extLst>
                  <a:ext uri="{FF2B5EF4-FFF2-40B4-BE49-F238E27FC236}">
                    <a16:creationId xmlns:a16="http://schemas.microsoft.com/office/drawing/2014/main" xmlns="" id="{71DBA6AF-75B9-4DB0-AA70-8CB611D8ECA5}"/>
                  </a:ext>
                </a:extLst>
              </p:cNvPr>
              <p:cNvSpPr/>
              <p:nvPr/>
            </p:nvSpPr>
            <p:spPr>
              <a:xfrm>
                <a:off x="3543950" y="4648550"/>
                <a:ext cx="78450" cy="95775"/>
              </a:xfrm>
              <a:custGeom>
                <a:avLst/>
                <a:gdLst/>
                <a:ahLst/>
                <a:cxnLst/>
                <a:rect l="l" t="t" r="r" b="b"/>
                <a:pathLst>
                  <a:path w="3138" h="3831" extrusionOk="0">
                    <a:moveTo>
                      <a:pt x="2677" y="0"/>
                    </a:moveTo>
                    <a:cubicBezTo>
                      <a:pt x="2298" y="356"/>
                      <a:pt x="1861" y="648"/>
                      <a:pt x="1388" y="858"/>
                    </a:cubicBezTo>
                    <a:lnTo>
                      <a:pt x="0" y="2948"/>
                    </a:lnTo>
                    <a:lnTo>
                      <a:pt x="880" y="3831"/>
                    </a:lnTo>
                    <a:lnTo>
                      <a:pt x="3138" y="443"/>
                    </a:lnTo>
                    <a:lnTo>
                      <a:pt x="26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1" name="Google Shape;1438;p42">
                <a:extLst>
                  <a:ext uri="{FF2B5EF4-FFF2-40B4-BE49-F238E27FC236}">
                    <a16:creationId xmlns:a16="http://schemas.microsoft.com/office/drawing/2014/main" xmlns="" id="{7762D68D-B229-4300-8E40-564CCD9341AF}"/>
                  </a:ext>
                </a:extLst>
              </p:cNvPr>
              <p:cNvSpPr/>
              <p:nvPr/>
            </p:nvSpPr>
            <p:spPr>
              <a:xfrm>
                <a:off x="3427250" y="4456050"/>
                <a:ext cx="197650" cy="197175"/>
              </a:xfrm>
              <a:custGeom>
                <a:avLst/>
                <a:gdLst/>
                <a:ahLst/>
                <a:cxnLst/>
                <a:rect l="l" t="t" r="r" b="b"/>
                <a:pathLst>
                  <a:path w="7906" h="7887" extrusionOk="0">
                    <a:moveTo>
                      <a:pt x="7520" y="0"/>
                    </a:moveTo>
                    <a:cubicBezTo>
                      <a:pt x="6863" y="1374"/>
                      <a:pt x="5475" y="2247"/>
                      <a:pt x="3952" y="2247"/>
                    </a:cubicBezTo>
                    <a:lnTo>
                      <a:pt x="1" y="2247"/>
                    </a:lnTo>
                    <a:lnTo>
                      <a:pt x="1" y="3942"/>
                    </a:lnTo>
                    <a:cubicBezTo>
                      <a:pt x="1" y="5698"/>
                      <a:pt x="1154" y="7137"/>
                      <a:pt x="2587" y="7643"/>
                    </a:cubicBezTo>
                    <a:lnTo>
                      <a:pt x="2597" y="7643"/>
                    </a:lnTo>
                    <a:cubicBezTo>
                      <a:pt x="3006" y="7806"/>
                      <a:pt x="3480" y="7887"/>
                      <a:pt x="3953" y="7887"/>
                    </a:cubicBezTo>
                    <a:cubicBezTo>
                      <a:pt x="4426" y="7887"/>
                      <a:pt x="4899" y="7806"/>
                      <a:pt x="5307" y="7643"/>
                    </a:cubicBezTo>
                    <a:lnTo>
                      <a:pt x="5319" y="7643"/>
                    </a:lnTo>
                    <a:cubicBezTo>
                      <a:pt x="6451" y="7306"/>
                      <a:pt x="7905" y="5848"/>
                      <a:pt x="7905" y="3942"/>
                    </a:cubicBezTo>
                    <a:lnTo>
                      <a:pt x="7905" y="1684"/>
                    </a:lnTo>
                    <a:cubicBezTo>
                      <a:pt x="7905" y="1100"/>
                      <a:pt x="7776" y="524"/>
                      <a:pt x="7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2" name="Google Shape;1439;p42">
                <a:extLst>
                  <a:ext uri="{FF2B5EF4-FFF2-40B4-BE49-F238E27FC236}">
                    <a16:creationId xmlns:a16="http://schemas.microsoft.com/office/drawing/2014/main" xmlns="" id="{B5C66DBE-1C5F-4981-AE6F-F60A3C4821E0}"/>
                  </a:ext>
                </a:extLst>
              </p:cNvPr>
              <p:cNvSpPr/>
              <p:nvPr/>
            </p:nvSpPr>
            <p:spPr>
              <a:xfrm>
                <a:off x="3428150" y="4399275"/>
                <a:ext cx="166925" cy="84725"/>
              </a:xfrm>
              <a:custGeom>
                <a:avLst/>
                <a:gdLst/>
                <a:ahLst/>
                <a:cxnLst/>
                <a:rect l="l" t="t" r="r" b="b"/>
                <a:pathLst>
                  <a:path w="6677" h="3389" extrusionOk="0">
                    <a:moveTo>
                      <a:pt x="3921" y="1"/>
                    </a:moveTo>
                    <a:cubicBezTo>
                      <a:pt x="3917" y="1"/>
                      <a:pt x="3913" y="1"/>
                      <a:pt x="3910" y="1"/>
                    </a:cubicBezTo>
                    <a:cubicBezTo>
                      <a:pt x="1946" y="4"/>
                      <a:pt x="284" y="1446"/>
                      <a:pt x="1" y="3389"/>
                    </a:cubicBezTo>
                    <a:lnTo>
                      <a:pt x="3910" y="3389"/>
                    </a:lnTo>
                    <a:cubicBezTo>
                      <a:pt x="5247" y="3389"/>
                      <a:pt x="6403" y="2452"/>
                      <a:pt x="6677" y="1142"/>
                    </a:cubicBezTo>
                    <a:cubicBezTo>
                      <a:pt x="5945" y="410"/>
                      <a:pt x="4953" y="1"/>
                      <a:pt x="392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3" name="Google Shape;1440;p42">
                <a:extLst>
                  <a:ext uri="{FF2B5EF4-FFF2-40B4-BE49-F238E27FC236}">
                    <a16:creationId xmlns:a16="http://schemas.microsoft.com/office/drawing/2014/main" xmlns="" id="{2C384644-6DD1-4804-B0EC-7DD7BA811041}"/>
                  </a:ext>
                </a:extLst>
              </p:cNvPr>
              <p:cNvSpPr/>
              <p:nvPr/>
            </p:nvSpPr>
            <p:spPr>
              <a:xfrm>
                <a:off x="3330525" y="4674000"/>
                <a:ext cx="181225" cy="207125"/>
              </a:xfrm>
              <a:custGeom>
                <a:avLst/>
                <a:gdLst/>
                <a:ahLst/>
                <a:cxnLst/>
                <a:rect l="l" t="t" r="r" b="b"/>
                <a:pathLst>
                  <a:path w="7249" h="8285" extrusionOk="0">
                    <a:moveTo>
                      <a:pt x="2972" y="0"/>
                    </a:moveTo>
                    <a:lnTo>
                      <a:pt x="1455" y="440"/>
                    </a:lnTo>
                    <a:cubicBezTo>
                      <a:pt x="542" y="744"/>
                      <a:pt x="0" y="1716"/>
                      <a:pt x="235" y="2620"/>
                    </a:cubicBezTo>
                    <a:lnTo>
                      <a:pt x="1229" y="7832"/>
                    </a:lnTo>
                    <a:cubicBezTo>
                      <a:pt x="1289" y="8091"/>
                      <a:pt x="1518" y="8278"/>
                      <a:pt x="1783" y="8284"/>
                    </a:cubicBezTo>
                    <a:cubicBezTo>
                      <a:pt x="1787" y="8284"/>
                      <a:pt x="1792" y="8285"/>
                      <a:pt x="1796" y="8285"/>
                    </a:cubicBezTo>
                    <a:cubicBezTo>
                      <a:pt x="1816" y="8285"/>
                      <a:pt x="1835" y="8279"/>
                      <a:pt x="1852" y="8272"/>
                    </a:cubicBezTo>
                    <a:cubicBezTo>
                      <a:pt x="1861" y="8284"/>
                      <a:pt x="1861" y="8284"/>
                      <a:pt x="1873" y="8284"/>
                    </a:cubicBezTo>
                    <a:lnTo>
                      <a:pt x="7248" y="8284"/>
                    </a:lnTo>
                    <a:lnTo>
                      <a:pt x="7248" y="3364"/>
                    </a:lnTo>
                    <a:lnTo>
                      <a:pt x="6514" y="4086"/>
                    </a:lnTo>
                    <a:cubicBezTo>
                      <a:pt x="6410" y="4202"/>
                      <a:pt x="6270" y="4259"/>
                      <a:pt x="6126" y="4259"/>
                    </a:cubicBezTo>
                    <a:cubicBezTo>
                      <a:pt x="5952" y="4259"/>
                      <a:pt x="5772" y="4175"/>
                      <a:pt x="5646" y="4008"/>
                    </a:cubicBezTo>
                    <a:lnTo>
                      <a:pt x="297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4" name="Google Shape;1441;p42">
                <a:extLst>
                  <a:ext uri="{FF2B5EF4-FFF2-40B4-BE49-F238E27FC236}">
                    <a16:creationId xmlns:a16="http://schemas.microsoft.com/office/drawing/2014/main" xmlns="" id="{60AF03E1-29F9-425B-89A0-5EC5504ACFFF}"/>
                  </a:ext>
                </a:extLst>
              </p:cNvPr>
              <p:cNvSpPr/>
              <p:nvPr/>
            </p:nvSpPr>
            <p:spPr>
              <a:xfrm>
                <a:off x="3540175" y="4674000"/>
                <a:ext cx="181000" cy="20710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8284" extrusionOk="0">
                    <a:moveTo>
                      <a:pt x="3951" y="4821"/>
                    </a:moveTo>
                    <a:cubicBezTo>
                      <a:pt x="4701" y="4821"/>
                      <a:pt x="4701" y="5950"/>
                      <a:pt x="3951" y="5950"/>
                    </a:cubicBezTo>
                    <a:lnTo>
                      <a:pt x="2822" y="5950"/>
                    </a:lnTo>
                    <a:cubicBezTo>
                      <a:pt x="2075" y="5950"/>
                      <a:pt x="2075" y="4821"/>
                      <a:pt x="2822" y="4821"/>
                    </a:cubicBezTo>
                    <a:close/>
                    <a:moveTo>
                      <a:pt x="4280" y="0"/>
                    </a:moveTo>
                    <a:lnTo>
                      <a:pt x="1603" y="4008"/>
                    </a:lnTo>
                    <a:cubicBezTo>
                      <a:pt x="1476" y="4178"/>
                      <a:pt x="1297" y="4257"/>
                      <a:pt x="1126" y="4257"/>
                    </a:cubicBezTo>
                    <a:cubicBezTo>
                      <a:pt x="977" y="4257"/>
                      <a:pt x="834" y="4197"/>
                      <a:pt x="735" y="4086"/>
                    </a:cubicBezTo>
                    <a:lnTo>
                      <a:pt x="1" y="3364"/>
                    </a:lnTo>
                    <a:lnTo>
                      <a:pt x="1" y="8284"/>
                    </a:lnTo>
                    <a:lnTo>
                      <a:pt x="5454" y="8284"/>
                    </a:lnTo>
                    <a:cubicBezTo>
                      <a:pt x="5722" y="8284"/>
                      <a:pt x="5954" y="8094"/>
                      <a:pt x="6008" y="7832"/>
                    </a:cubicBezTo>
                    <a:lnTo>
                      <a:pt x="7002" y="2653"/>
                    </a:lnTo>
                    <a:cubicBezTo>
                      <a:pt x="7240" y="1716"/>
                      <a:pt x="6707" y="744"/>
                      <a:pt x="5770" y="428"/>
                    </a:cubicBezTo>
                    <a:lnTo>
                      <a:pt x="42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5" name="Google Shape;1442;p42">
                <a:extLst>
                  <a:ext uri="{FF2B5EF4-FFF2-40B4-BE49-F238E27FC236}">
                    <a16:creationId xmlns:a16="http://schemas.microsoft.com/office/drawing/2014/main" xmlns="" id="{2EB76D5D-2614-4EEE-A628-9CF2643C245F}"/>
                  </a:ext>
                </a:extLst>
              </p:cNvPr>
              <p:cNvSpPr/>
              <p:nvPr/>
            </p:nvSpPr>
            <p:spPr>
              <a:xfrm>
                <a:off x="3429975" y="4648850"/>
                <a:ext cx="78225" cy="95400"/>
              </a:xfrm>
              <a:custGeom>
                <a:avLst/>
                <a:gdLst/>
                <a:ahLst/>
                <a:cxnLst/>
                <a:rect l="l" t="t" r="r" b="b"/>
                <a:pathLst>
                  <a:path w="3129" h="3816" extrusionOk="0">
                    <a:moveTo>
                      <a:pt x="452" y="0"/>
                    </a:moveTo>
                    <a:lnTo>
                      <a:pt x="0" y="440"/>
                    </a:lnTo>
                    <a:lnTo>
                      <a:pt x="2247" y="3816"/>
                    </a:lnTo>
                    <a:lnTo>
                      <a:pt x="3129" y="2936"/>
                    </a:lnTo>
                    <a:lnTo>
                      <a:pt x="1741" y="846"/>
                    </a:lnTo>
                    <a:cubicBezTo>
                      <a:pt x="1268" y="636"/>
                      <a:pt x="834" y="350"/>
                      <a:pt x="4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6" name="Google Shape;1443;p42">
                <a:extLst>
                  <a:ext uri="{FF2B5EF4-FFF2-40B4-BE49-F238E27FC236}">
                    <a16:creationId xmlns:a16="http://schemas.microsoft.com/office/drawing/2014/main" xmlns="" id="{8810F27C-EFF4-4B7F-91B7-44FA23FB1FAD}"/>
                  </a:ext>
                </a:extLst>
              </p:cNvPr>
              <p:cNvSpPr/>
              <p:nvPr/>
            </p:nvSpPr>
            <p:spPr>
              <a:xfrm>
                <a:off x="3514200" y="4681000"/>
                <a:ext cx="23150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702" extrusionOk="0">
                    <a:moveTo>
                      <a:pt x="1" y="0"/>
                    </a:moveTo>
                    <a:lnTo>
                      <a:pt x="465" y="702"/>
                    </a:lnTo>
                    <a:lnTo>
                      <a:pt x="925" y="0"/>
                    </a:lnTo>
                    <a:lnTo>
                      <a:pt x="916" y="0"/>
                    </a:lnTo>
                    <a:cubicBezTo>
                      <a:pt x="769" y="12"/>
                      <a:pt x="609" y="24"/>
                      <a:pt x="465" y="24"/>
                    </a:cubicBezTo>
                    <a:cubicBezTo>
                      <a:pt x="317" y="24"/>
                      <a:pt x="157" y="1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37" name="Google Shape;1444;p42">
              <a:extLst>
                <a:ext uri="{FF2B5EF4-FFF2-40B4-BE49-F238E27FC236}">
                  <a16:creationId xmlns:a16="http://schemas.microsoft.com/office/drawing/2014/main" xmlns="" id="{60674A50-03F0-41D5-9D6E-D5E9D876DC9E}"/>
                </a:ext>
              </a:extLst>
            </p:cNvPr>
            <p:cNvGrpSpPr/>
            <p:nvPr/>
          </p:nvGrpSpPr>
          <p:grpSpPr>
            <a:xfrm>
              <a:off x="3912129" y="2539541"/>
              <a:ext cx="349567" cy="468253"/>
              <a:chOff x="3938800" y="4399275"/>
              <a:chExt cx="359700" cy="481825"/>
            </a:xfrm>
          </p:grpSpPr>
          <p:sp>
            <p:nvSpPr>
              <p:cNvPr id="38" name="Google Shape;1445;p42">
                <a:extLst>
                  <a:ext uri="{FF2B5EF4-FFF2-40B4-BE49-F238E27FC236}">
                    <a16:creationId xmlns:a16="http://schemas.microsoft.com/office/drawing/2014/main" xmlns="" id="{E5E7CBB6-27C3-444A-B621-6313B1EF6153}"/>
                  </a:ext>
                </a:extLst>
              </p:cNvPr>
              <p:cNvSpPr/>
              <p:nvPr/>
            </p:nvSpPr>
            <p:spPr>
              <a:xfrm>
                <a:off x="4022650" y="4427525"/>
                <a:ext cx="166625" cy="84700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3388" extrusionOk="0">
                    <a:moveTo>
                      <a:pt x="3909" y="0"/>
                    </a:moveTo>
                    <a:cubicBezTo>
                      <a:pt x="1946" y="3"/>
                      <a:pt x="284" y="1446"/>
                      <a:pt x="1" y="3388"/>
                    </a:cubicBezTo>
                    <a:lnTo>
                      <a:pt x="3909" y="3388"/>
                    </a:lnTo>
                    <a:cubicBezTo>
                      <a:pt x="4807" y="3385"/>
                      <a:pt x="5647" y="2957"/>
                      <a:pt x="6180" y="2235"/>
                    </a:cubicBezTo>
                    <a:cubicBezTo>
                      <a:pt x="6421" y="1909"/>
                      <a:pt x="6589" y="1530"/>
                      <a:pt x="6665" y="1129"/>
                    </a:cubicBezTo>
                    <a:cubicBezTo>
                      <a:pt x="6135" y="602"/>
                      <a:pt x="5463" y="241"/>
                      <a:pt x="4734" y="91"/>
                    </a:cubicBezTo>
                    <a:cubicBezTo>
                      <a:pt x="4463" y="30"/>
                      <a:pt x="4186" y="0"/>
                      <a:pt x="39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9" name="Google Shape;1446;p42">
                <a:extLst>
                  <a:ext uri="{FF2B5EF4-FFF2-40B4-BE49-F238E27FC236}">
                    <a16:creationId xmlns:a16="http://schemas.microsoft.com/office/drawing/2014/main" xmlns="" id="{98739D02-9453-4DB6-9855-2B5B868D2CE0}"/>
                  </a:ext>
                </a:extLst>
              </p:cNvPr>
              <p:cNvSpPr/>
              <p:nvPr/>
            </p:nvSpPr>
            <p:spPr>
              <a:xfrm>
                <a:off x="4021450" y="4484275"/>
                <a:ext cx="197650" cy="199225"/>
              </a:xfrm>
              <a:custGeom>
                <a:avLst/>
                <a:gdLst/>
                <a:ahLst/>
                <a:cxnLst/>
                <a:rect l="l" t="t" r="r" b="b"/>
                <a:pathLst>
                  <a:path w="7906" h="7969" extrusionOk="0">
                    <a:moveTo>
                      <a:pt x="7526" y="1"/>
                    </a:moveTo>
                    <a:cubicBezTo>
                      <a:pt x="7420" y="223"/>
                      <a:pt x="7291" y="434"/>
                      <a:pt x="7140" y="633"/>
                    </a:cubicBezTo>
                    <a:cubicBezTo>
                      <a:pt x="6396" y="1648"/>
                      <a:pt x="5216" y="2247"/>
                      <a:pt x="3957" y="2247"/>
                    </a:cubicBezTo>
                    <a:lnTo>
                      <a:pt x="4" y="2247"/>
                    </a:lnTo>
                    <a:lnTo>
                      <a:pt x="4" y="4018"/>
                    </a:lnTo>
                    <a:cubicBezTo>
                      <a:pt x="1" y="4635"/>
                      <a:pt x="148" y="5243"/>
                      <a:pt x="434" y="5788"/>
                    </a:cubicBezTo>
                    <a:lnTo>
                      <a:pt x="434" y="5800"/>
                    </a:lnTo>
                    <a:cubicBezTo>
                      <a:pt x="615" y="6159"/>
                      <a:pt x="850" y="6487"/>
                      <a:pt x="1133" y="6773"/>
                    </a:cubicBezTo>
                    <a:lnTo>
                      <a:pt x="1202" y="6839"/>
                    </a:lnTo>
                    <a:cubicBezTo>
                      <a:pt x="1967" y="7592"/>
                      <a:pt x="2962" y="7968"/>
                      <a:pt x="3958" y="7968"/>
                    </a:cubicBezTo>
                    <a:cubicBezTo>
                      <a:pt x="4959" y="7968"/>
                      <a:pt x="5959" y="7588"/>
                      <a:pt x="6725" y="6827"/>
                    </a:cubicBezTo>
                    <a:lnTo>
                      <a:pt x="6758" y="6794"/>
                    </a:lnTo>
                    <a:cubicBezTo>
                      <a:pt x="6972" y="6583"/>
                      <a:pt x="7158" y="6342"/>
                      <a:pt x="7312" y="6083"/>
                    </a:cubicBezTo>
                    <a:lnTo>
                      <a:pt x="7321" y="6083"/>
                    </a:lnTo>
                    <a:cubicBezTo>
                      <a:pt x="7703" y="5463"/>
                      <a:pt x="7905" y="4746"/>
                      <a:pt x="7902" y="4018"/>
                    </a:cubicBezTo>
                    <a:lnTo>
                      <a:pt x="7902" y="1684"/>
                    </a:lnTo>
                    <a:cubicBezTo>
                      <a:pt x="7902" y="1407"/>
                      <a:pt x="7875" y="1130"/>
                      <a:pt x="7818" y="859"/>
                    </a:cubicBezTo>
                    <a:cubicBezTo>
                      <a:pt x="7764" y="561"/>
                      <a:pt x="7664" y="272"/>
                      <a:pt x="752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0" name="Google Shape;1447;p42">
                <a:extLst>
                  <a:ext uri="{FF2B5EF4-FFF2-40B4-BE49-F238E27FC236}">
                    <a16:creationId xmlns:a16="http://schemas.microsoft.com/office/drawing/2014/main" xmlns="" id="{53E0788A-8328-4C12-8CC3-4CD897F248EF}"/>
                  </a:ext>
                </a:extLst>
              </p:cNvPr>
              <p:cNvSpPr/>
              <p:nvPr/>
            </p:nvSpPr>
            <p:spPr>
              <a:xfrm>
                <a:off x="4054050" y="4692500"/>
                <a:ext cx="132975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1898" extrusionOk="0">
                    <a:moveTo>
                      <a:pt x="5318" y="1"/>
                    </a:moveTo>
                    <a:lnTo>
                      <a:pt x="5318" y="1"/>
                    </a:lnTo>
                    <a:cubicBezTo>
                      <a:pt x="4550" y="498"/>
                      <a:pt x="3635" y="769"/>
                      <a:pt x="2653" y="769"/>
                    </a:cubicBezTo>
                    <a:cubicBezTo>
                      <a:pt x="2648" y="769"/>
                      <a:pt x="2643" y="769"/>
                      <a:pt x="2637" y="769"/>
                    </a:cubicBezTo>
                    <a:cubicBezTo>
                      <a:pt x="1703" y="769"/>
                      <a:pt x="791" y="507"/>
                      <a:pt x="0" y="13"/>
                    </a:cubicBezTo>
                    <a:lnTo>
                      <a:pt x="0" y="13"/>
                    </a:lnTo>
                    <a:cubicBezTo>
                      <a:pt x="82" y="272"/>
                      <a:pt x="202" y="516"/>
                      <a:pt x="362" y="736"/>
                    </a:cubicBezTo>
                    <a:cubicBezTo>
                      <a:pt x="898" y="1464"/>
                      <a:pt x="1747" y="1895"/>
                      <a:pt x="2653" y="1898"/>
                    </a:cubicBezTo>
                    <a:cubicBezTo>
                      <a:pt x="2660" y="1898"/>
                      <a:pt x="2667" y="1898"/>
                      <a:pt x="2674" y="1898"/>
                    </a:cubicBezTo>
                    <a:cubicBezTo>
                      <a:pt x="3870" y="1898"/>
                      <a:pt x="4935" y="1135"/>
                      <a:pt x="531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1" name="Google Shape;1448;p42">
                <a:extLst>
                  <a:ext uri="{FF2B5EF4-FFF2-40B4-BE49-F238E27FC236}">
                    <a16:creationId xmlns:a16="http://schemas.microsoft.com/office/drawing/2014/main" xmlns="" id="{1502FCDF-41F0-44CA-B2DE-675746771C4E}"/>
                  </a:ext>
                </a:extLst>
              </p:cNvPr>
              <p:cNvSpPr/>
              <p:nvPr/>
            </p:nvSpPr>
            <p:spPr>
              <a:xfrm>
                <a:off x="4163275" y="4399275"/>
                <a:ext cx="84275" cy="84200"/>
              </a:xfrm>
              <a:custGeom>
                <a:avLst/>
                <a:gdLst/>
                <a:ahLst/>
                <a:cxnLst/>
                <a:rect l="l" t="t" r="r" b="b"/>
                <a:pathLst>
                  <a:path w="3371" h="3368" extrusionOk="0">
                    <a:moveTo>
                      <a:pt x="1090" y="1"/>
                    </a:moveTo>
                    <a:cubicBezTo>
                      <a:pt x="707" y="1"/>
                      <a:pt x="330" y="106"/>
                      <a:pt x="1" y="305"/>
                    </a:cubicBezTo>
                    <a:cubicBezTo>
                      <a:pt x="338" y="420"/>
                      <a:pt x="660" y="573"/>
                      <a:pt x="961" y="769"/>
                    </a:cubicBezTo>
                    <a:lnTo>
                      <a:pt x="961" y="781"/>
                    </a:lnTo>
                    <a:cubicBezTo>
                      <a:pt x="1443" y="1070"/>
                      <a:pt x="1874" y="1446"/>
                      <a:pt x="2226" y="1886"/>
                    </a:cubicBezTo>
                    <a:cubicBezTo>
                      <a:pt x="2587" y="2329"/>
                      <a:pt x="2871" y="2829"/>
                      <a:pt x="3060" y="3368"/>
                    </a:cubicBezTo>
                    <a:cubicBezTo>
                      <a:pt x="3262" y="3033"/>
                      <a:pt x="3370" y="2651"/>
                      <a:pt x="3364" y="2259"/>
                    </a:cubicBezTo>
                    <a:cubicBezTo>
                      <a:pt x="3361" y="1236"/>
                      <a:pt x="2672" y="341"/>
                      <a:pt x="1684" y="79"/>
                    </a:cubicBezTo>
                    <a:cubicBezTo>
                      <a:pt x="1615" y="58"/>
                      <a:pt x="1543" y="46"/>
                      <a:pt x="1467" y="46"/>
                    </a:cubicBezTo>
                    <a:cubicBezTo>
                      <a:pt x="1344" y="34"/>
                      <a:pt x="1232" y="1"/>
                      <a:pt x="1106" y="1"/>
                    </a:cubicBezTo>
                    <a:cubicBezTo>
                      <a:pt x="1101" y="1"/>
                      <a:pt x="1095" y="1"/>
                      <a:pt x="109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2" name="Google Shape;1449;p42">
                <a:extLst>
                  <a:ext uri="{FF2B5EF4-FFF2-40B4-BE49-F238E27FC236}">
                    <a16:creationId xmlns:a16="http://schemas.microsoft.com/office/drawing/2014/main" xmlns="" id="{A46CF817-A78C-4E49-8FEB-E0AAEC0E93D0}"/>
                  </a:ext>
                </a:extLst>
              </p:cNvPr>
              <p:cNvSpPr/>
              <p:nvPr/>
            </p:nvSpPr>
            <p:spPr>
              <a:xfrm>
                <a:off x="3938800" y="4692800"/>
                <a:ext cx="3597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14388" h="7532" extrusionOk="0">
                    <a:moveTo>
                      <a:pt x="11160" y="4144"/>
                    </a:moveTo>
                    <a:cubicBezTo>
                      <a:pt x="11470" y="4144"/>
                      <a:pt x="11723" y="4397"/>
                      <a:pt x="11723" y="4710"/>
                    </a:cubicBezTo>
                    <a:cubicBezTo>
                      <a:pt x="11723" y="5021"/>
                      <a:pt x="11470" y="5274"/>
                      <a:pt x="11160" y="5274"/>
                    </a:cubicBezTo>
                    <a:lnTo>
                      <a:pt x="10031" y="5274"/>
                    </a:lnTo>
                    <a:cubicBezTo>
                      <a:pt x="9718" y="5274"/>
                      <a:pt x="9465" y="5021"/>
                      <a:pt x="9465" y="4710"/>
                    </a:cubicBezTo>
                    <a:cubicBezTo>
                      <a:pt x="9465" y="4397"/>
                      <a:pt x="9718" y="4144"/>
                      <a:pt x="10031" y="4144"/>
                    </a:cubicBezTo>
                    <a:close/>
                    <a:moveTo>
                      <a:pt x="3379" y="1"/>
                    </a:moveTo>
                    <a:lnTo>
                      <a:pt x="2385" y="248"/>
                    </a:lnTo>
                    <a:cubicBezTo>
                      <a:pt x="922" y="615"/>
                      <a:pt x="0" y="2067"/>
                      <a:pt x="295" y="3545"/>
                    </a:cubicBezTo>
                    <a:lnTo>
                      <a:pt x="1006" y="7080"/>
                    </a:lnTo>
                    <a:cubicBezTo>
                      <a:pt x="1060" y="7342"/>
                      <a:pt x="1292" y="7532"/>
                      <a:pt x="1560" y="7532"/>
                    </a:cubicBezTo>
                    <a:lnTo>
                      <a:pt x="12831" y="7532"/>
                    </a:lnTo>
                    <a:cubicBezTo>
                      <a:pt x="12833" y="7532"/>
                      <a:pt x="12835" y="7532"/>
                      <a:pt x="12837" y="7532"/>
                    </a:cubicBezTo>
                    <a:cubicBezTo>
                      <a:pt x="13103" y="7532"/>
                      <a:pt x="13331" y="7343"/>
                      <a:pt x="13382" y="7080"/>
                    </a:cubicBezTo>
                    <a:lnTo>
                      <a:pt x="14096" y="3545"/>
                    </a:lnTo>
                    <a:cubicBezTo>
                      <a:pt x="14388" y="2070"/>
                      <a:pt x="13476" y="621"/>
                      <a:pt x="12018" y="248"/>
                    </a:cubicBezTo>
                    <a:lnTo>
                      <a:pt x="11046" y="13"/>
                    </a:lnTo>
                    <a:cubicBezTo>
                      <a:pt x="10678" y="1506"/>
                      <a:pt x="9474" y="2648"/>
                      <a:pt x="7965" y="2943"/>
                    </a:cubicBezTo>
                    <a:cubicBezTo>
                      <a:pt x="7714" y="2991"/>
                      <a:pt x="7463" y="3015"/>
                      <a:pt x="7214" y="3015"/>
                    </a:cubicBezTo>
                    <a:cubicBezTo>
                      <a:pt x="5960" y="3015"/>
                      <a:pt x="4762" y="2417"/>
                      <a:pt x="4011" y="1377"/>
                    </a:cubicBezTo>
                    <a:cubicBezTo>
                      <a:pt x="3707" y="967"/>
                      <a:pt x="3493" y="498"/>
                      <a:pt x="337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43" name="Google Shape;1450;p42">
              <a:extLst>
                <a:ext uri="{FF2B5EF4-FFF2-40B4-BE49-F238E27FC236}">
                  <a16:creationId xmlns:a16="http://schemas.microsoft.com/office/drawing/2014/main" xmlns="" id="{02770EEC-0FA8-4BC3-9063-2FF4707B3618}"/>
                </a:ext>
              </a:extLst>
            </p:cNvPr>
            <p:cNvGrpSpPr/>
            <p:nvPr/>
          </p:nvGrpSpPr>
          <p:grpSpPr>
            <a:xfrm>
              <a:off x="6643156" y="1143714"/>
              <a:ext cx="468253" cy="468253"/>
              <a:chOff x="1492675" y="4992125"/>
              <a:chExt cx="481825" cy="481825"/>
            </a:xfrm>
            <a:solidFill>
              <a:schemeClr val="accent5"/>
            </a:solidFill>
          </p:grpSpPr>
          <p:sp>
            <p:nvSpPr>
              <p:cNvPr id="44" name="Google Shape;1451;p42">
                <a:extLst>
                  <a:ext uri="{FF2B5EF4-FFF2-40B4-BE49-F238E27FC236}">
                    <a16:creationId xmlns:a16="http://schemas.microsoft.com/office/drawing/2014/main" xmlns="" id="{1B5CAA25-97FA-4C72-925B-5B716D28F82B}"/>
                  </a:ext>
                </a:extLst>
              </p:cNvPr>
              <p:cNvSpPr/>
              <p:nvPr/>
            </p:nvSpPr>
            <p:spPr>
              <a:xfrm>
                <a:off x="1492675" y="4992125"/>
                <a:ext cx="48182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12728" y="5990"/>
                    </a:moveTo>
                    <a:cubicBezTo>
                      <a:pt x="13161" y="5990"/>
                      <a:pt x="13595" y="6156"/>
                      <a:pt x="13925" y="6487"/>
                    </a:cubicBezTo>
                    <a:cubicBezTo>
                      <a:pt x="14587" y="7149"/>
                      <a:pt x="14587" y="8221"/>
                      <a:pt x="13928" y="8884"/>
                    </a:cubicBezTo>
                    <a:lnTo>
                      <a:pt x="10028" y="12780"/>
                    </a:lnTo>
                    <a:cubicBezTo>
                      <a:pt x="9709" y="13100"/>
                      <a:pt x="9278" y="13280"/>
                      <a:pt x="8830" y="13280"/>
                    </a:cubicBezTo>
                    <a:lnTo>
                      <a:pt x="8815" y="13280"/>
                    </a:lnTo>
                    <a:cubicBezTo>
                      <a:pt x="8811" y="13280"/>
                      <a:pt x="8807" y="13280"/>
                      <a:pt x="8804" y="13280"/>
                    </a:cubicBezTo>
                    <a:cubicBezTo>
                      <a:pt x="8362" y="13280"/>
                      <a:pt x="7936" y="13103"/>
                      <a:pt x="7622" y="12789"/>
                    </a:cubicBezTo>
                    <a:lnTo>
                      <a:pt x="5346" y="10528"/>
                    </a:lnTo>
                    <a:cubicBezTo>
                      <a:pt x="4632" y="9877"/>
                      <a:pt x="4605" y="8760"/>
                      <a:pt x="5288" y="8077"/>
                    </a:cubicBezTo>
                    <a:cubicBezTo>
                      <a:pt x="5620" y="7745"/>
                      <a:pt x="6053" y="7581"/>
                      <a:pt x="6485" y="7581"/>
                    </a:cubicBezTo>
                    <a:cubicBezTo>
                      <a:pt x="6944" y="7581"/>
                      <a:pt x="7402" y="7766"/>
                      <a:pt x="7737" y="8134"/>
                    </a:cubicBezTo>
                    <a:lnTo>
                      <a:pt x="8812" y="9206"/>
                    </a:lnTo>
                    <a:lnTo>
                      <a:pt x="11531" y="6487"/>
                    </a:lnTo>
                    <a:cubicBezTo>
                      <a:pt x="11861" y="6156"/>
                      <a:pt x="12294" y="5990"/>
                      <a:pt x="12728" y="5990"/>
                    </a:cubicBezTo>
                    <a:close/>
                    <a:moveTo>
                      <a:pt x="9637" y="1"/>
                    </a:moveTo>
                    <a:cubicBezTo>
                      <a:pt x="7095" y="1"/>
                      <a:pt x="4686" y="1012"/>
                      <a:pt x="2849" y="2849"/>
                    </a:cubicBezTo>
                    <a:cubicBezTo>
                      <a:pt x="1013" y="4686"/>
                      <a:pt x="1" y="7098"/>
                      <a:pt x="1" y="9637"/>
                    </a:cubicBezTo>
                    <a:cubicBezTo>
                      <a:pt x="1" y="12175"/>
                      <a:pt x="1013" y="14587"/>
                      <a:pt x="2849" y="16424"/>
                    </a:cubicBezTo>
                    <a:cubicBezTo>
                      <a:pt x="4686" y="18261"/>
                      <a:pt x="7095" y="19273"/>
                      <a:pt x="9637" y="19273"/>
                    </a:cubicBezTo>
                    <a:cubicBezTo>
                      <a:pt x="12175" y="19273"/>
                      <a:pt x="14584" y="18261"/>
                      <a:pt x="16421" y="16424"/>
                    </a:cubicBezTo>
                    <a:cubicBezTo>
                      <a:pt x="18258" y="14587"/>
                      <a:pt x="19273" y="12175"/>
                      <a:pt x="19273" y="9637"/>
                    </a:cubicBezTo>
                    <a:cubicBezTo>
                      <a:pt x="19273" y="7098"/>
                      <a:pt x="18258" y="4686"/>
                      <a:pt x="16421" y="2849"/>
                    </a:cubicBezTo>
                    <a:cubicBezTo>
                      <a:pt x="14584" y="1012"/>
                      <a:pt x="12175" y="1"/>
                      <a:pt x="9637" y="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5">
                      <a:lumMod val="89000"/>
                    </a:schemeClr>
                  </a:gs>
                  <a:gs pos="23000">
                    <a:schemeClr val="accent5">
                      <a:lumMod val="89000"/>
                    </a:schemeClr>
                  </a:gs>
                  <a:gs pos="69000">
                    <a:schemeClr val="accent5">
                      <a:lumMod val="75000"/>
                    </a:schemeClr>
                  </a:gs>
                  <a:gs pos="97000">
                    <a:schemeClr val="accent5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5" name="Google Shape;1452;p42">
                <a:extLst>
                  <a:ext uri="{FF2B5EF4-FFF2-40B4-BE49-F238E27FC236}">
                    <a16:creationId xmlns:a16="http://schemas.microsoft.com/office/drawing/2014/main" xmlns="" id="{3DB9E9B1-C643-48C1-ADC7-644FE10F0A33}"/>
                  </a:ext>
                </a:extLst>
              </p:cNvPr>
              <p:cNvSpPr/>
              <p:nvPr/>
            </p:nvSpPr>
            <p:spPr>
              <a:xfrm>
                <a:off x="1639625" y="5170175"/>
                <a:ext cx="190100" cy="125750"/>
              </a:xfrm>
              <a:custGeom>
                <a:avLst/>
                <a:gdLst/>
                <a:ahLst/>
                <a:cxnLst/>
                <a:rect l="l" t="t" r="r" b="b"/>
                <a:pathLst>
                  <a:path w="7604" h="5030" extrusionOk="0">
                    <a:moveTo>
                      <a:pt x="6852" y="0"/>
                    </a:moveTo>
                    <a:cubicBezTo>
                      <a:pt x="6851" y="0"/>
                      <a:pt x="6850" y="0"/>
                      <a:pt x="6848" y="0"/>
                    </a:cubicBezTo>
                    <a:cubicBezTo>
                      <a:pt x="6698" y="0"/>
                      <a:pt x="6556" y="57"/>
                      <a:pt x="6451" y="163"/>
                    </a:cubicBezTo>
                    <a:lnTo>
                      <a:pt x="3334" y="3279"/>
                    </a:lnTo>
                    <a:cubicBezTo>
                      <a:pt x="3224" y="3391"/>
                      <a:pt x="3080" y="3447"/>
                      <a:pt x="2935" y="3447"/>
                    </a:cubicBezTo>
                    <a:cubicBezTo>
                      <a:pt x="2791" y="3447"/>
                      <a:pt x="2646" y="3391"/>
                      <a:pt x="2536" y="3279"/>
                    </a:cubicBezTo>
                    <a:cubicBezTo>
                      <a:pt x="2533" y="3279"/>
                      <a:pt x="2533" y="3279"/>
                      <a:pt x="2530" y="3276"/>
                    </a:cubicBezTo>
                    <a:cubicBezTo>
                      <a:pt x="2521" y="3267"/>
                      <a:pt x="2509" y="3255"/>
                      <a:pt x="2497" y="3246"/>
                    </a:cubicBezTo>
                    <a:lnTo>
                      <a:pt x="1061" y="1810"/>
                    </a:lnTo>
                    <a:cubicBezTo>
                      <a:pt x="948" y="1678"/>
                      <a:pt x="789" y="1611"/>
                      <a:pt x="629" y="1611"/>
                    </a:cubicBezTo>
                    <a:cubicBezTo>
                      <a:pt x="486" y="1611"/>
                      <a:pt x="342" y="1666"/>
                      <a:pt x="233" y="1777"/>
                    </a:cubicBezTo>
                    <a:cubicBezTo>
                      <a:pt x="1" y="2009"/>
                      <a:pt x="16" y="2391"/>
                      <a:pt x="266" y="2605"/>
                    </a:cubicBezTo>
                    <a:lnTo>
                      <a:pt x="2542" y="4869"/>
                    </a:lnTo>
                    <a:cubicBezTo>
                      <a:pt x="2645" y="4972"/>
                      <a:pt x="2782" y="5029"/>
                      <a:pt x="2926" y="5029"/>
                    </a:cubicBezTo>
                    <a:cubicBezTo>
                      <a:pt x="2929" y="5029"/>
                      <a:pt x="2933" y="5029"/>
                      <a:pt x="2937" y="5029"/>
                    </a:cubicBezTo>
                    <a:lnTo>
                      <a:pt x="2943" y="5029"/>
                    </a:lnTo>
                    <a:cubicBezTo>
                      <a:pt x="3096" y="5029"/>
                      <a:pt x="3241" y="4969"/>
                      <a:pt x="3352" y="4860"/>
                    </a:cubicBezTo>
                    <a:lnTo>
                      <a:pt x="7249" y="964"/>
                    </a:lnTo>
                    <a:cubicBezTo>
                      <a:pt x="7603" y="606"/>
                      <a:pt x="7352" y="0"/>
                      <a:pt x="68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46" name="Google Shape;1453;p42">
              <a:extLst>
                <a:ext uri="{FF2B5EF4-FFF2-40B4-BE49-F238E27FC236}">
                  <a16:creationId xmlns:a16="http://schemas.microsoft.com/office/drawing/2014/main" xmlns="" id="{AB48CBBD-146B-4D57-B848-9C7256D36C4A}"/>
                </a:ext>
              </a:extLst>
            </p:cNvPr>
            <p:cNvGrpSpPr/>
            <p:nvPr/>
          </p:nvGrpSpPr>
          <p:grpSpPr>
            <a:xfrm>
              <a:off x="5248335" y="5322362"/>
              <a:ext cx="468253" cy="468253"/>
              <a:chOff x="2085525" y="4992125"/>
              <a:chExt cx="481825" cy="481825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7" name="Google Shape;1454;p42">
                <a:extLst>
                  <a:ext uri="{FF2B5EF4-FFF2-40B4-BE49-F238E27FC236}">
                    <a16:creationId xmlns:a16="http://schemas.microsoft.com/office/drawing/2014/main" xmlns="" id="{DCEDAFA3-6D37-4D70-A49B-814A9510B43A}"/>
                  </a:ext>
                </a:extLst>
              </p:cNvPr>
              <p:cNvSpPr/>
              <p:nvPr/>
            </p:nvSpPr>
            <p:spPr>
              <a:xfrm>
                <a:off x="2244150" y="5152125"/>
                <a:ext cx="164500" cy="161825"/>
              </a:xfrm>
              <a:custGeom>
                <a:avLst/>
                <a:gdLst/>
                <a:ahLst/>
                <a:cxnLst/>
                <a:rect l="l" t="t" r="r" b="b"/>
                <a:pathLst>
                  <a:path w="6580" h="6473" extrusionOk="0">
                    <a:moveTo>
                      <a:pt x="618" y="1"/>
                    </a:moveTo>
                    <a:cubicBezTo>
                      <a:pt x="474" y="1"/>
                      <a:pt x="329" y="56"/>
                      <a:pt x="220" y="165"/>
                    </a:cubicBezTo>
                    <a:cubicBezTo>
                      <a:pt x="3" y="385"/>
                      <a:pt x="0" y="737"/>
                      <a:pt x="214" y="957"/>
                    </a:cubicBezTo>
                    <a:lnTo>
                      <a:pt x="2093" y="2836"/>
                    </a:lnTo>
                    <a:cubicBezTo>
                      <a:pt x="2313" y="3059"/>
                      <a:pt x="2313" y="3414"/>
                      <a:pt x="2093" y="3637"/>
                    </a:cubicBezTo>
                    <a:lnTo>
                      <a:pt x="214" y="5516"/>
                    </a:lnTo>
                    <a:cubicBezTo>
                      <a:pt x="0" y="5736"/>
                      <a:pt x="3" y="6088"/>
                      <a:pt x="220" y="6308"/>
                    </a:cubicBezTo>
                    <a:cubicBezTo>
                      <a:pt x="329" y="6418"/>
                      <a:pt x="474" y="6473"/>
                      <a:pt x="618" y="6473"/>
                    </a:cubicBezTo>
                    <a:cubicBezTo>
                      <a:pt x="760" y="6473"/>
                      <a:pt x="902" y="6420"/>
                      <a:pt x="1012" y="6314"/>
                    </a:cubicBezTo>
                    <a:lnTo>
                      <a:pt x="1018" y="6308"/>
                    </a:lnTo>
                    <a:lnTo>
                      <a:pt x="2897" y="4495"/>
                    </a:lnTo>
                    <a:cubicBezTo>
                      <a:pt x="3007" y="4390"/>
                      <a:pt x="3148" y="4337"/>
                      <a:pt x="3290" y="4337"/>
                    </a:cubicBezTo>
                    <a:cubicBezTo>
                      <a:pt x="3431" y="4337"/>
                      <a:pt x="3573" y="4390"/>
                      <a:pt x="3683" y="4495"/>
                    </a:cubicBezTo>
                    <a:lnTo>
                      <a:pt x="5562" y="6308"/>
                    </a:lnTo>
                    <a:lnTo>
                      <a:pt x="5568" y="6314"/>
                    </a:lnTo>
                    <a:cubicBezTo>
                      <a:pt x="5678" y="6420"/>
                      <a:pt x="5820" y="6473"/>
                      <a:pt x="5962" y="6473"/>
                    </a:cubicBezTo>
                    <a:cubicBezTo>
                      <a:pt x="6106" y="6473"/>
                      <a:pt x="6250" y="6418"/>
                      <a:pt x="6360" y="6308"/>
                    </a:cubicBezTo>
                    <a:cubicBezTo>
                      <a:pt x="6577" y="6088"/>
                      <a:pt x="6580" y="5736"/>
                      <a:pt x="6366" y="5516"/>
                    </a:cubicBezTo>
                    <a:lnTo>
                      <a:pt x="4487" y="3637"/>
                    </a:lnTo>
                    <a:cubicBezTo>
                      <a:pt x="4267" y="3414"/>
                      <a:pt x="4267" y="3059"/>
                      <a:pt x="4487" y="2836"/>
                    </a:cubicBezTo>
                    <a:lnTo>
                      <a:pt x="6366" y="957"/>
                    </a:lnTo>
                    <a:cubicBezTo>
                      <a:pt x="6580" y="737"/>
                      <a:pt x="6577" y="385"/>
                      <a:pt x="6360" y="165"/>
                    </a:cubicBezTo>
                    <a:cubicBezTo>
                      <a:pt x="6250" y="56"/>
                      <a:pt x="6106" y="1"/>
                      <a:pt x="5962" y="1"/>
                    </a:cubicBezTo>
                    <a:cubicBezTo>
                      <a:pt x="5820" y="1"/>
                      <a:pt x="5678" y="53"/>
                      <a:pt x="5568" y="159"/>
                    </a:cubicBezTo>
                    <a:lnTo>
                      <a:pt x="5562" y="165"/>
                    </a:lnTo>
                    <a:lnTo>
                      <a:pt x="3683" y="1978"/>
                    </a:lnTo>
                    <a:cubicBezTo>
                      <a:pt x="3573" y="2083"/>
                      <a:pt x="3431" y="2136"/>
                      <a:pt x="3290" y="2136"/>
                    </a:cubicBezTo>
                    <a:cubicBezTo>
                      <a:pt x="3148" y="2136"/>
                      <a:pt x="3007" y="2083"/>
                      <a:pt x="2897" y="1978"/>
                    </a:cubicBezTo>
                    <a:lnTo>
                      <a:pt x="1018" y="165"/>
                    </a:lnTo>
                    <a:lnTo>
                      <a:pt x="1012" y="159"/>
                    </a:lnTo>
                    <a:cubicBezTo>
                      <a:pt x="902" y="53"/>
                      <a:pt x="760" y="1"/>
                      <a:pt x="6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8" name="Google Shape;1455;p42">
                <a:extLst>
                  <a:ext uri="{FF2B5EF4-FFF2-40B4-BE49-F238E27FC236}">
                    <a16:creationId xmlns:a16="http://schemas.microsoft.com/office/drawing/2014/main" xmlns="" id="{88AD68EE-1BD5-4875-87B4-113985765454}"/>
                  </a:ext>
                </a:extLst>
              </p:cNvPr>
              <p:cNvSpPr/>
              <p:nvPr/>
            </p:nvSpPr>
            <p:spPr>
              <a:xfrm>
                <a:off x="2085525" y="4992125"/>
                <a:ext cx="48182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12313" y="5263"/>
                    </a:moveTo>
                    <a:cubicBezTo>
                      <a:pt x="12748" y="5263"/>
                      <a:pt x="13183" y="5429"/>
                      <a:pt x="13515" y="5761"/>
                    </a:cubicBezTo>
                    <a:cubicBezTo>
                      <a:pt x="14174" y="6424"/>
                      <a:pt x="14171" y="7496"/>
                      <a:pt x="13509" y="8155"/>
                    </a:cubicBezTo>
                    <a:lnTo>
                      <a:pt x="12030" y="9637"/>
                    </a:lnTo>
                    <a:lnTo>
                      <a:pt x="13512" y="11118"/>
                    </a:lnTo>
                    <a:cubicBezTo>
                      <a:pt x="14174" y="11778"/>
                      <a:pt x="14177" y="12850"/>
                      <a:pt x="13515" y="13512"/>
                    </a:cubicBezTo>
                    <a:cubicBezTo>
                      <a:pt x="13184" y="13844"/>
                      <a:pt x="12749" y="14011"/>
                      <a:pt x="12315" y="14011"/>
                    </a:cubicBezTo>
                    <a:cubicBezTo>
                      <a:pt x="11883" y="14011"/>
                      <a:pt x="11451" y="13847"/>
                      <a:pt x="11121" y="13518"/>
                    </a:cubicBezTo>
                    <a:lnTo>
                      <a:pt x="9636" y="12088"/>
                    </a:lnTo>
                    <a:lnTo>
                      <a:pt x="8152" y="13518"/>
                    </a:lnTo>
                    <a:cubicBezTo>
                      <a:pt x="7822" y="13847"/>
                      <a:pt x="7390" y="14011"/>
                      <a:pt x="6958" y="14011"/>
                    </a:cubicBezTo>
                    <a:cubicBezTo>
                      <a:pt x="6523" y="14011"/>
                      <a:pt x="6087" y="13844"/>
                      <a:pt x="5755" y="13512"/>
                    </a:cubicBezTo>
                    <a:cubicBezTo>
                      <a:pt x="5095" y="12850"/>
                      <a:pt x="5098" y="11778"/>
                      <a:pt x="5761" y="11118"/>
                    </a:cubicBezTo>
                    <a:lnTo>
                      <a:pt x="7239" y="9637"/>
                    </a:lnTo>
                    <a:lnTo>
                      <a:pt x="5758" y="8155"/>
                    </a:lnTo>
                    <a:cubicBezTo>
                      <a:pt x="5095" y="7496"/>
                      <a:pt x="5092" y="6424"/>
                      <a:pt x="5755" y="5761"/>
                    </a:cubicBezTo>
                    <a:cubicBezTo>
                      <a:pt x="6085" y="5429"/>
                      <a:pt x="6519" y="5263"/>
                      <a:pt x="6954" y="5263"/>
                    </a:cubicBezTo>
                    <a:cubicBezTo>
                      <a:pt x="7386" y="5263"/>
                      <a:pt x="7818" y="5428"/>
                      <a:pt x="8149" y="5758"/>
                    </a:cubicBezTo>
                    <a:lnTo>
                      <a:pt x="9633" y="7188"/>
                    </a:lnTo>
                    <a:lnTo>
                      <a:pt x="11118" y="5758"/>
                    </a:lnTo>
                    <a:cubicBezTo>
                      <a:pt x="11448" y="5428"/>
                      <a:pt x="11881" y="5263"/>
                      <a:pt x="12313" y="5263"/>
                    </a:cubicBezTo>
                    <a:close/>
                    <a:moveTo>
                      <a:pt x="9636" y="1"/>
                    </a:moveTo>
                    <a:cubicBezTo>
                      <a:pt x="7095" y="1"/>
                      <a:pt x="4686" y="1012"/>
                      <a:pt x="2849" y="2849"/>
                    </a:cubicBezTo>
                    <a:cubicBezTo>
                      <a:pt x="1012" y="4686"/>
                      <a:pt x="0" y="7098"/>
                      <a:pt x="0" y="9637"/>
                    </a:cubicBezTo>
                    <a:cubicBezTo>
                      <a:pt x="0" y="12175"/>
                      <a:pt x="1012" y="14587"/>
                      <a:pt x="2849" y="16424"/>
                    </a:cubicBezTo>
                    <a:cubicBezTo>
                      <a:pt x="4686" y="18261"/>
                      <a:pt x="7095" y="19273"/>
                      <a:pt x="9636" y="19273"/>
                    </a:cubicBezTo>
                    <a:cubicBezTo>
                      <a:pt x="12175" y="19273"/>
                      <a:pt x="14584" y="18261"/>
                      <a:pt x="16421" y="16424"/>
                    </a:cubicBezTo>
                    <a:cubicBezTo>
                      <a:pt x="18261" y="14587"/>
                      <a:pt x="19272" y="12175"/>
                      <a:pt x="19272" y="9637"/>
                    </a:cubicBezTo>
                    <a:cubicBezTo>
                      <a:pt x="19272" y="7098"/>
                      <a:pt x="18261" y="4686"/>
                      <a:pt x="16421" y="2849"/>
                    </a:cubicBezTo>
                    <a:cubicBezTo>
                      <a:pt x="14584" y="1012"/>
                      <a:pt x="12175" y="1"/>
                      <a:pt x="96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 dirty="0">
                  <a:solidFill>
                    <a:srgbClr val="163C88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50" name="Google Shape;162;p17">
            <a:extLst>
              <a:ext uri="{FF2B5EF4-FFF2-40B4-BE49-F238E27FC236}">
                <a16:creationId xmlns:a16="http://schemas.microsoft.com/office/drawing/2014/main" xmlns="" id="{05A09E80-A838-466B-94F8-ED92CB45BA9F}"/>
              </a:ext>
            </a:extLst>
          </p:cNvPr>
          <p:cNvGrpSpPr/>
          <p:nvPr/>
        </p:nvGrpSpPr>
        <p:grpSpPr>
          <a:xfrm>
            <a:off x="8824944" y="4655014"/>
            <a:ext cx="3340603" cy="1143820"/>
            <a:chOff x="3589066" y="1722726"/>
            <a:chExt cx="2328371" cy="797233"/>
          </a:xfrm>
        </p:grpSpPr>
        <p:sp>
          <p:nvSpPr>
            <p:cNvPr id="51" name="Google Shape;163;p17">
              <a:extLst>
                <a:ext uri="{FF2B5EF4-FFF2-40B4-BE49-F238E27FC236}">
                  <a16:creationId xmlns:a16="http://schemas.microsoft.com/office/drawing/2014/main" xmlns="" id="{5E84B86E-4496-451C-9448-6F9F4B937607}"/>
                </a:ext>
              </a:extLst>
            </p:cNvPr>
            <p:cNvSpPr txBox="1"/>
            <p:nvPr/>
          </p:nvSpPr>
          <p:spPr>
            <a:xfrm>
              <a:off x="3589066" y="2077326"/>
              <a:ext cx="2328371" cy="442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ТРАНЗАКЦИЙ В ГОД</a:t>
              </a:r>
            </a:p>
          </p:txBody>
        </p:sp>
        <p:sp>
          <p:nvSpPr>
            <p:cNvPr id="52" name="Google Shape;164;p17">
              <a:extLst>
                <a:ext uri="{FF2B5EF4-FFF2-40B4-BE49-F238E27FC236}">
                  <a16:creationId xmlns:a16="http://schemas.microsoft.com/office/drawing/2014/main" xmlns="" id="{1F0A2118-0AC0-4B8A-895C-B30A085CD2AB}"/>
                </a:ext>
              </a:extLst>
            </p:cNvPr>
            <p:cNvSpPr txBox="1"/>
            <p:nvPr/>
          </p:nvSpPr>
          <p:spPr>
            <a:xfrm>
              <a:off x="3737304" y="1722726"/>
              <a:ext cx="2031894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ru-RU" sz="3200" dirty="0">
                  <a:solidFill>
                    <a:srgbClr val="002060"/>
                  </a:solidFill>
                  <a:latin typeface="Arial Black" panose="020B0A040201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143 млрд</a:t>
              </a:r>
              <a:endParaRPr sz="3200" dirty="0">
                <a:solidFill>
                  <a:srgbClr val="002060"/>
                </a:solidFill>
                <a:latin typeface="Arial Black" panose="020B0A040201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grpSp>
        <p:nvGrpSpPr>
          <p:cNvPr id="53" name="Google Shape;162;p17">
            <a:extLst>
              <a:ext uri="{FF2B5EF4-FFF2-40B4-BE49-F238E27FC236}">
                <a16:creationId xmlns:a16="http://schemas.microsoft.com/office/drawing/2014/main" xmlns="" id="{26EEB4ED-F08D-4B69-8AB3-8F7FBDAA4953}"/>
              </a:ext>
            </a:extLst>
          </p:cNvPr>
          <p:cNvGrpSpPr/>
          <p:nvPr/>
        </p:nvGrpSpPr>
        <p:grpSpPr>
          <a:xfrm>
            <a:off x="-341447" y="1086965"/>
            <a:ext cx="4500836" cy="1582529"/>
            <a:chOff x="3257474" y="1425125"/>
            <a:chExt cx="3137043" cy="1103009"/>
          </a:xfrm>
        </p:grpSpPr>
        <p:sp>
          <p:nvSpPr>
            <p:cNvPr id="54" name="Google Shape;163;p17">
              <a:extLst>
                <a:ext uri="{FF2B5EF4-FFF2-40B4-BE49-F238E27FC236}">
                  <a16:creationId xmlns:a16="http://schemas.microsoft.com/office/drawing/2014/main" xmlns="" id="{7E8BFDED-619F-4CC1-BC63-8313D7866B7C}"/>
                </a:ext>
              </a:extLst>
            </p:cNvPr>
            <p:cNvSpPr txBox="1"/>
            <p:nvPr/>
          </p:nvSpPr>
          <p:spPr>
            <a:xfrm>
              <a:off x="3257474" y="1763134"/>
              <a:ext cx="3137043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КОЛИЧЕСТВО </a:t>
              </a:r>
              <a:b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</a:b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КОНТРАКТОВ, ДОГОВОРОВ</a:t>
              </a:r>
            </a:p>
          </p:txBody>
        </p:sp>
        <p:sp>
          <p:nvSpPr>
            <p:cNvPr id="55" name="Google Shape;164;p17">
              <a:extLst>
                <a:ext uri="{FF2B5EF4-FFF2-40B4-BE49-F238E27FC236}">
                  <a16:creationId xmlns:a16="http://schemas.microsoft.com/office/drawing/2014/main" xmlns="" id="{2377DA39-CF05-4AA0-A105-C39CDB1743D2}"/>
                </a:ext>
              </a:extLst>
            </p:cNvPr>
            <p:cNvSpPr txBox="1"/>
            <p:nvPr/>
          </p:nvSpPr>
          <p:spPr>
            <a:xfrm>
              <a:off x="3883695" y="1425125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ru-RU" sz="3200" b="1" dirty="0">
                  <a:solidFill>
                    <a:srgbClr val="002060"/>
                  </a:solidFill>
                  <a:latin typeface="Arial Black" panose="020B0A040201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5,5 млн</a:t>
              </a:r>
              <a:endParaRPr sz="3200" b="1" dirty="0">
                <a:solidFill>
                  <a:srgbClr val="002060"/>
                </a:solidFill>
                <a:latin typeface="Arial Black" panose="020B0A040201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grpSp>
        <p:nvGrpSpPr>
          <p:cNvPr id="56" name="Google Shape;162;p17">
            <a:extLst>
              <a:ext uri="{FF2B5EF4-FFF2-40B4-BE49-F238E27FC236}">
                <a16:creationId xmlns:a16="http://schemas.microsoft.com/office/drawing/2014/main" xmlns="" id="{EF100E13-56C0-4A1F-AC8F-288E753889EF}"/>
              </a:ext>
            </a:extLst>
          </p:cNvPr>
          <p:cNvGrpSpPr/>
          <p:nvPr/>
        </p:nvGrpSpPr>
        <p:grpSpPr>
          <a:xfrm>
            <a:off x="-486381" y="4565953"/>
            <a:ext cx="4701247" cy="1589377"/>
            <a:chOff x="3302751" y="1714365"/>
            <a:chExt cx="3276728" cy="1107782"/>
          </a:xfrm>
        </p:grpSpPr>
        <p:sp>
          <p:nvSpPr>
            <p:cNvPr id="57" name="Google Shape;163;p17">
              <a:extLst>
                <a:ext uri="{FF2B5EF4-FFF2-40B4-BE49-F238E27FC236}">
                  <a16:creationId xmlns:a16="http://schemas.microsoft.com/office/drawing/2014/main" xmlns="" id="{3F394DA2-9573-4698-AA8A-BD1C0BB5D855}"/>
                </a:ext>
              </a:extLst>
            </p:cNvPr>
            <p:cNvSpPr txBox="1"/>
            <p:nvPr/>
          </p:nvSpPr>
          <p:spPr>
            <a:xfrm>
              <a:off x="3302751" y="2057147"/>
              <a:ext cx="3276728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ОРГАНИЗАЦИИ  </a:t>
              </a:r>
            </a:p>
            <a:p>
              <a:pPr algn="ctr">
                <a:buClr>
                  <a:srgbClr val="000000"/>
                </a:buClr>
                <a:buSzPts val="1200"/>
              </a:pP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ЗАКАЗЧИКОВ, ПОСТАВЩИКОВ </a:t>
              </a:r>
            </a:p>
          </p:txBody>
        </p:sp>
        <p:sp>
          <p:nvSpPr>
            <p:cNvPr id="58" name="Google Shape;164;p17">
              <a:extLst>
                <a:ext uri="{FF2B5EF4-FFF2-40B4-BE49-F238E27FC236}">
                  <a16:creationId xmlns:a16="http://schemas.microsoft.com/office/drawing/2014/main" xmlns="" id="{809E59DA-0EAA-478A-A7C9-42C40DD26139}"/>
                </a:ext>
              </a:extLst>
            </p:cNvPr>
            <p:cNvSpPr txBox="1"/>
            <p:nvPr/>
          </p:nvSpPr>
          <p:spPr>
            <a:xfrm>
              <a:off x="3998815" y="1714365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ru-RU" sz="3200" dirty="0">
                  <a:solidFill>
                    <a:srgbClr val="002060"/>
                  </a:solidFill>
                  <a:latin typeface="Arial Black" panose="020B0A040201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1,1 млн</a:t>
              </a:r>
              <a:endParaRPr sz="3200" dirty="0">
                <a:solidFill>
                  <a:srgbClr val="002060"/>
                </a:solidFill>
                <a:latin typeface="Arial Black" panose="020B0A040201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grpSp>
        <p:nvGrpSpPr>
          <p:cNvPr id="59" name="Google Shape;162;p17">
            <a:extLst>
              <a:ext uri="{FF2B5EF4-FFF2-40B4-BE49-F238E27FC236}">
                <a16:creationId xmlns:a16="http://schemas.microsoft.com/office/drawing/2014/main" xmlns="" id="{360B3D3A-9F88-4BE0-8B98-C31116E7D8E0}"/>
              </a:ext>
            </a:extLst>
          </p:cNvPr>
          <p:cNvGrpSpPr/>
          <p:nvPr/>
        </p:nvGrpSpPr>
        <p:grpSpPr>
          <a:xfrm>
            <a:off x="8223286" y="1065819"/>
            <a:ext cx="4500836" cy="1528131"/>
            <a:chOff x="3220704" y="1714365"/>
            <a:chExt cx="3137043" cy="1065094"/>
          </a:xfrm>
        </p:grpSpPr>
        <p:sp>
          <p:nvSpPr>
            <p:cNvPr id="60" name="Google Shape;163;p17">
              <a:extLst>
                <a:ext uri="{FF2B5EF4-FFF2-40B4-BE49-F238E27FC236}">
                  <a16:creationId xmlns:a16="http://schemas.microsoft.com/office/drawing/2014/main" xmlns="" id="{758CADE6-F787-47D5-9294-A5922836CECC}"/>
                </a:ext>
              </a:extLst>
            </p:cNvPr>
            <p:cNvSpPr txBox="1"/>
            <p:nvPr/>
          </p:nvSpPr>
          <p:spPr>
            <a:xfrm>
              <a:off x="3220704" y="2014459"/>
              <a:ext cx="3137043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ДЕНЕЖНЫЙ ОБЪЕМ </a:t>
              </a:r>
            </a:p>
            <a:p>
              <a:pPr algn="ctr">
                <a:buClr>
                  <a:srgbClr val="000000"/>
                </a:buClr>
                <a:buSzPts val="1200"/>
              </a:pP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КОНТРАКТОВ, ДОГОВОРОВ,</a:t>
              </a:r>
              <a:b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</a:b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АКТОВ ВЫПОЛНЕННЫХ РАБОТ</a:t>
              </a:r>
            </a:p>
          </p:txBody>
        </p:sp>
        <p:sp>
          <p:nvSpPr>
            <p:cNvPr id="61" name="Google Shape;164;p17">
              <a:extLst>
                <a:ext uri="{FF2B5EF4-FFF2-40B4-BE49-F238E27FC236}">
                  <a16:creationId xmlns:a16="http://schemas.microsoft.com/office/drawing/2014/main" xmlns="" id="{31C94561-C882-489C-8C2A-D4770778F630}"/>
                </a:ext>
              </a:extLst>
            </p:cNvPr>
            <p:cNvSpPr txBox="1"/>
            <p:nvPr/>
          </p:nvSpPr>
          <p:spPr>
            <a:xfrm>
              <a:off x="3810952" y="1714365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700"/>
              </a:pPr>
              <a:r>
                <a:rPr lang="ru-RU" sz="3200" dirty="0">
                  <a:solidFill>
                    <a:srgbClr val="002060"/>
                  </a:solidFill>
                  <a:latin typeface="Arial Black" panose="020B0A04020102020204" pitchFamily="34" charset="0"/>
                  <a:ea typeface="Fira Sans Extra Condensed Medium"/>
                  <a:cs typeface="Arial" panose="020B0604020202020204" pitchFamily="34" charset="0"/>
                  <a:sym typeface="Fira Sans Extra Condensed Medium"/>
                </a:rPr>
                <a:t>30 трлн</a:t>
              </a:r>
              <a:endParaRPr sz="3200" dirty="0">
                <a:solidFill>
                  <a:srgbClr val="002060"/>
                </a:solidFill>
                <a:latin typeface="Arial Black" panose="020B0A040201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endParaRPr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xmlns="" id="{422764C6-04D9-463E-A987-014300203C7E}"/>
              </a:ext>
            </a:extLst>
          </p:cNvPr>
          <p:cNvGrpSpPr/>
          <p:nvPr/>
        </p:nvGrpSpPr>
        <p:grpSpPr>
          <a:xfrm>
            <a:off x="3091315" y="561347"/>
            <a:ext cx="6022708" cy="6024787"/>
            <a:chOff x="3320912" y="1017300"/>
            <a:chExt cx="5309007" cy="5310840"/>
          </a:xfrm>
        </p:grpSpPr>
        <p:sp>
          <p:nvSpPr>
            <p:cNvPr id="74" name="Google Shape;155;p17">
              <a:extLst>
                <a:ext uri="{FF2B5EF4-FFF2-40B4-BE49-F238E27FC236}">
                  <a16:creationId xmlns:a16="http://schemas.microsoft.com/office/drawing/2014/main" xmlns="" id="{D8B040D6-3810-445C-B0C6-CF996DFC0A3B}"/>
                </a:ext>
              </a:extLst>
            </p:cNvPr>
            <p:cNvSpPr/>
            <p:nvPr/>
          </p:nvSpPr>
          <p:spPr>
            <a:xfrm>
              <a:off x="3320912" y="1017300"/>
              <a:ext cx="5309007" cy="5310840"/>
            </a:xfrm>
            <a:prstGeom prst="ellipse">
              <a:avLst/>
            </a:prstGeom>
            <a:noFill/>
            <a:ln w="19050" cap="flat" cmpd="sng">
              <a:solidFill>
                <a:srgbClr val="548235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5" name="Google Shape;156;p17">
              <a:extLst>
                <a:ext uri="{FF2B5EF4-FFF2-40B4-BE49-F238E27FC236}">
                  <a16:creationId xmlns:a16="http://schemas.microsoft.com/office/drawing/2014/main" xmlns="" id="{640E5F10-70BD-4FBA-9FA5-1499BB9DBF61}"/>
                </a:ext>
              </a:extLst>
            </p:cNvPr>
            <p:cNvSpPr/>
            <p:nvPr/>
          </p:nvSpPr>
          <p:spPr>
            <a:xfrm>
              <a:off x="3880750" y="1577680"/>
              <a:ext cx="4189331" cy="4190081"/>
            </a:xfrm>
            <a:prstGeom prst="ellipse">
              <a:avLst/>
            </a:prstGeom>
            <a:noFill/>
            <a:ln w="19050" cap="flat" cmpd="sng">
              <a:solidFill>
                <a:srgbClr val="548235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63" name="Рисунок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20414"/>
            <a:ext cx="2156604" cy="711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1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1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" name="Заголовок 2"/>
          <p:cNvSpPr txBox="1"/>
          <p:nvPr/>
        </p:nvSpPr>
        <p:spPr bwMode="auto">
          <a:xfrm>
            <a:off x="2649746" y="133548"/>
            <a:ext cx="9404279" cy="307777"/>
          </a:xfrm>
          <a:prstGeom prst="rect">
            <a:avLst/>
          </a:prstGeom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rmAutofit/>
          </a:bodyPr>
          <a:lstStyle>
            <a:lvl1pPr algn="r" defTabSz="914400">
              <a:lnSpc>
                <a:spcPct val="90000"/>
              </a:lnSpc>
              <a:spcBef>
                <a:spcPts val="0"/>
              </a:spcBef>
              <a:buNone/>
              <a:defRPr sz="20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67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ВАЖНЫЕ ИТОГИ 2023</a:t>
            </a:r>
            <a:endParaRPr sz="1867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463799"/>
              </p:ext>
            </p:extLst>
          </p:nvPr>
        </p:nvGraphicFramePr>
        <p:xfrm>
          <a:off x="386959" y="1293462"/>
          <a:ext cx="11420500" cy="4989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2441"/>
                <a:gridCol w="3174201"/>
                <a:gridCol w="4543858"/>
              </a:tblGrid>
              <a:tr h="730071">
                <a:tc>
                  <a:txBody>
                    <a:bodyPr/>
                    <a:lstStyle/>
                    <a:p>
                      <a:pPr marL="0" marR="0" lvl="0" indent="0" algn="l" defTabSz="1371783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Запуск цифрового контракта</a:t>
                      </a:r>
                      <a:r>
                        <a:rPr lang="ru-RU" sz="1800" b="0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 </a:t>
                      </a:r>
                      <a:endParaRPr sz="1800" b="0" i="0" u="none" strike="noStrike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  <a:p>
                      <a:pPr marL="0" marR="0" lvl="0" indent="0" algn="l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80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3175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algn="ctr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783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01.10.2023 (право)</a:t>
                      </a:r>
                      <a:b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</a:br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01.04.2024</a:t>
                      </a:r>
                      <a:r>
                        <a:rPr lang="ru-RU" sz="1800" b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(обязанность</a:t>
                      </a: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)</a:t>
                      </a:r>
                      <a:endParaRPr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algn="ctr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371783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более </a:t>
                      </a:r>
                      <a:r>
                        <a:rPr lang="en-US" sz="1800" b="0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220 </a:t>
                      </a:r>
                      <a:r>
                        <a:rPr lang="ru-RU" sz="1800" b="0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тыс. контрактов </a:t>
                      </a:r>
                      <a:endParaRPr lang="ru-RU" sz="1800" b="0" i="0" u="none" strike="noStrike" cap="none" spc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  <a:p>
                      <a:pPr marL="285750" marR="0" lvl="0" indent="-285750" algn="l" defTabSz="1371783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490 млрд </a:t>
                      </a:r>
                      <a:r>
                        <a:rPr lang="ru-RU" sz="1800" b="0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руб</a:t>
                      </a:r>
                      <a:r>
                        <a:rPr lang="ru-RU" sz="1800" b="0" i="0" u="none" strike="noStrike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. с 01.04.2024</a:t>
                      </a:r>
                      <a:endParaRPr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algn="ctr">
                      <a:noFill/>
                    </a:lnR>
                    <a:lnT w="6350" algn="ctr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 marL="0" marR="0" indent="0" algn="l" defTabSz="1371783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Цифровизация</a:t>
                      </a:r>
                      <a:r>
                        <a:rPr lang="ru-RU" sz="18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закрытых закупок </a:t>
                      </a: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/>
                      </a:r>
                      <a:b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</a:b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- закрытый контур по 223-ФЗ </a:t>
                      </a:r>
                      <a:b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</a:b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- новые спец. ЭТП</a:t>
                      </a:r>
                      <a:b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</a:b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- сервисы эл. обжалования </a:t>
                      </a:r>
                      <a:b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</a:br>
                      <a:endParaRPr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3175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783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2023</a:t>
                      </a:r>
                      <a:endParaRPr sz="200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возврат 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санкционных закупок 223-ФЗ 12,4 </a:t>
                      </a: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трлн руб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.</a:t>
                      </a:r>
                      <a:endParaRPr lang="ru-RU" sz="1800" b="0" i="0" u="none" strike="noStrike" kern="1200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2 новые 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ЭТП интегрированы с ЕИС</a:t>
                      </a:r>
                      <a:endParaRPr lang="ru-RU" sz="1800" b="0" i="0" u="none" strike="noStrike" kern="1200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algn="ctr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6603">
                <a:tc>
                  <a:txBody>
                    <a:bodyPr/>
                    <a:lstStyle/>
                    <a:p>
                      <a:pPr marL="0" marR="0" lvl="0" indent="0" algn="l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Автоплатежи </a:t>
                      </a:r>
                    </a:p>
                    <a:p>
                      <a:pPr marL="0" marR="0" lvl="0" indent="0" algn="l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для рег. и мун. заказчиков</a:t>
                      </a:r>
                      <a:endParaRPr sz="1800" b="1" i="0" u="none" strike="noStrike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3175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01.01.2024</a:t>
                      </a:r>
                      <a:endParaRPr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более </a:t>
                      </a:r>
                      <a:r>
                        <a:rPr lang="en-US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2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,5</a:t>
                      </a:r>
                      <a:r>
                        <a:rPr lang="en-US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 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млн платежей </a:t>
                      </a:r>
                    </a:p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356 млрд руб. </a:t>
                      </a:r>
                      <a:endParaRPr sz="1800" b="0" i="0" u="none" strike="noStrike" kern="1200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algn="ctr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 marL="0" marR="0" indent="0" algn="l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Импортозамещение </a:t>
                      </a: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аналитического модуля </a:t>
                      </a:r>
                    </a:p>
                    <a:p>
                      <a:pPr marL="0" marR="0" indent="0" algn="l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ГИС ЕИС</a:t>
                      </a:r>
                      <a:endParaRPr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3175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 01.11.2023</a:t>
                      </a:r>
                      <a:endParaRPr sz="200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более </a:t>
                      </a: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40 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дашбордов </a:t>
                      </a:r>
                      <a:endParaRPr lang="ru-RU" sz="1800" b="0" i="0" u="none" strike="noStrike" kern="1200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более </a:t>
                      </a: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60 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преднастроенных </a:t>
                      </a: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отчетов</a:t>
                      </a:r>
                      <a:endParaRPr sz="1800" b="0" i="0" u="none" strike="noStrike" kern="1200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algn="ctr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 marL="0" marR="0" lvl="0" indent="0" algn="l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Машиночитаемые доверенности</a:t>
                      </a:r>
                      <a:endParaRPr sz="1800" b="1" i="0" u="none" strike="noStrike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3175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01.10.2023 </a:t>
                      </a:r>
                      <a:endParaRPr sz="200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371783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более </a:t>
                      </a:r>
                      <a:r>
                        <a:rPr lang="ru-RU" sz="1800" b="0" i="0" u="none" strike="noStrike" kern="1200" cap="none" spc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60 тыс. </a:t>
                      </a:r>
                      <a:r>
                        <a:rPr lang="ru-RU" sz="1800" b="0" i="0" u="none" strike="noStrike" kern="1200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/>
                          <a:ea typeface="Verdana"/>
                          <a:cs typeface="Arial"/>
                        </a:rPr>
                        <a:t>МЧД</a:t>
                      </a:r>
                      <a:endParaRPr sz="1800" b="0" i="0" u="none" strike="noStrike" kern="1200" cap="none" spc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"/>
                        <a:ea typeface="Verdana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algn="ctr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2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6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/>
          <p:cNvSpPr/>
          <p:nvPr/>
        </p:nvSpPr>
        <p:spPr bwMode="auto">
          <a:xfrm>
            <a:off x="1440030" y="225279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12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 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7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5006758" y="1085446"/>
            <a:ext cx="2449055" cy="610307"/>
          </a:xfrm>
          <a:prstGeom prst="roundRect">
            <a:avLst/>
          </a:prstGeom>
          <a:solidFill>
            <a:srgbClr val="3C7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ЕД. ИСПОЛНИТЕЛИ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8557705" y="1085446"/>
            <a:ext cx="2439195" cy="610307"/>
          </a:xfrm>
          <a:prstGeom prst="roundRect">
            <a:avLst/>
          </a:prstGeom>
          <a:solidFill>
            <a:srgbClr val="85A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ЭКОНОМИЯ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: скругленные углы 56"/>
          <p:cNvSpPr/>
          <p:nvPr/>
        </p:nvSpPr>
        <p:spPr bwMode="auto">
          <a:xfrm>
            <a:off x="1558718" y="1085446"/>
            <a:ext cx="2390625" cy="610307"/>
          </a:xfrm>
          <a:prstGeom prst="roundRect">
            <a:avLst/>
          </a:prstGeom>
          <a:solidFill>
            <a:srgbClr val="758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СУММА КОНТРАКТОВ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: скругленные углы 65"/>
          <p:cNvSpPr/>
          <p:nvPr/>
        </p:nvSpPr>
        <p:spPr bwMode="auto">
          <a:xfrm rot="16199999">
            <a:off x="-387775" y="2891517"/>
            <a:ext cx="1782361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2022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: скругленные углы 66"/>
          <p:cNvSpPr/>
          <p:nvPr/>
        </p:nvSpPr>
        <p:spPr bwMode="auto">
          <a:xfrm rot="16199999">
            <a:off x="-384897" y="4946955"/>
            <a:ext cx="1776605" cy="505241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2023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xmlns="" id="{FA71635F-8680-42B7-BD0C-5F87DBB866F1}"/>
              </a:ext>
            </a:extLst>
          </p:cNvPr>
          <p:cNvSpPr/>
          <p:nvPr/>
        </p:nvSpPr>
        <p:spPr bwMode="auto">
          <a:xfrm>
            <a:off x="1440030" y="4310867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12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 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7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xmlns="" id="{23EC3474-4C71-48E6-84B9-1E8EAB58FC80}"/>
              </a:ext>
            </a:extLst>
          </p:cNvPr>
          <p:cNvSpPr/>
          <p:nvPr/>
        </p:nvSpPr>
        <p:spPr bwMode="auto">
          <a:xfrm>
            <a:off x="4917285" y="225279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рлн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28 </a:t>
            </a: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xmlns="" id="{8C140495-0D20-42C4-8D04-CC4EFA631924}"/>
              </a:ext>
            </a:extLst>
          </p:cNvPr>
          <p:cNvSpPr/>
          <p:nvPr/>
        </p:nvSpPr>
        <p:spPr bwMode="auto">
          <a:xfrm>
            <a:off x="4917285" y="4310867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32%</a:t>
            </a:r>
            <a:endParaRPr lang="ru-RU" sz="16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Прямая со стрелкой 99">
            <a:extLst>
              <a:ext uri="{FF2B5EF4-FFF2-40B4-BE49-F238E27FC236}">
                <a16:creationId xmlns:a16="http://schemas.microsoft.com/office/drawing/2014/main" xmlns="" id="{9DF2758D-949B-4A3A-8F9A-41F5344C59C2}"/>
              </a:ext>
            </a:extLst>
          </p:cNvPr>
          <p:cNvCxnSpPr>
            <a:cxnSpLocks/>
          </p:cNvCxnSpPr>
          <p:nvPr/>
        </p:nvCxnSpPr>
        <p:spPr>
          <a:xfrm flipV="1">
            <a:off x="5579496" y="5484685"/>
            <a:ext cx="0" cy="3106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728A395F-3E2C-45C1-914A-8E22D0557A97}"/>
              </a:ext>
            </a:extLst>
          </p:cNvPr>
          <p:cNvSpPr/>
          <p:nvPr/>
        </p:nvSpPr>
        <p:spPr bwMode="auto">
          <a:xfrm>
            <a:off x="8463302" y="225279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42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5,67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от 7,4 трлн руб.</a:t>
            </a:r>
          </a:p>
          <a:p>
            <a:pPr algn="ctr" defTabSz="914146">
              <a:lnSpc>
                <a:spcPct val="150000"/>
              </a:lnSpc>
              <a:defRPr/>
            </a:pPr>
            <a:endParaRPr lang="ru-RU" sz="16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xmlns="" id="{573A7B61-8A1E-4132-B26D-7B56B7455651}"/>
              </a:ext>
            </a:extLst>
          </p:cNvPr>
          <p:cNvSpPr/>
          <p:nvPr/>
        </p:nvSpPr>
        <p:spPr bwMode="auto">
          <a:xfrm>
            <a:off x="8463302" y="4310867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44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5,59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от 8 трлн руб.</a:t>
            </a:r>
          </a:p>
        </p:txBody>
      </p:sp>
      <p:sp>
        <p:nvSpPr>
          <p:cNvPr id="105" name="Заголовок 2">
            <a:extLst>
              <a:ext uri="{FF2B5EF4-FFF2-40B4-BE49-F238E27FC236}">
                <a16:creationId xmlns:a16="http://schemas.microsoft.com/office/drawing/2014/main" xmlns="" id="{90D8537D-4CBF-4565-91F3-792BBF37A4D3}"/>
              </a:ext>
            </a:extLst>
          </p:cNvPr>
          <p:cNvSpPr txBox="1">
            <a:spLocks/>
          </p:cNvSpPr>
          <p:nvPr/>
        </p:nvSpPr>
        <p:spPr>
          <a:xfrm>
            <a:off x="2667000" y="152401"/>
            <a:ext cx="9404279" cy="307777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67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 44-ФЗ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3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8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/>
          <p:cNvSpPr/>
          <p:nvPr/>
        </p:nvSpPr>
        <p:spPr bwMode="auto">
          <a:xfrm>
            <a:off x="1218769" y="1113032"/>
            <a:ext cx="2628000" cy="1260000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</a:t>
            </a:r>
            <a:r>
              <a:rPr lang="ru-RU" sz="4000" dirty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 defTabSz="914146">
              <a:defRPr/>
            </a:pPr>
            <a:endParaRPr lang="ru-RU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600" b="1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19%</a:t>
            </a: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xmlns="" id="{23EC3474-4C71-48E6-84B9-1E8EAB58FC80}"/>
              </a:ext>
            </a:extLst>
          </p:cNvPr>
          <p:cNvSpPr/>
          <p:nvPr/>
        </p:nvSpPr>
        <p:spPr bwMode="auto">
          <a:xfrm>
            <a:off x="1218769" y="3098387"/>
            <a:ext cx="2628000" cy="1260000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28%</a:t>
            </a:r>
            <a:endParaRPr lang="ru-RU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728A395F-3E2C-45C1-914A-8E22D0557A97}"/>
              </a:ext>
            </a:extLst>
          </p:cNvPr>
          <p:cNvSpPr/>
          <p:nvPr/>
        </p:nvSpPr>
        <p:spPr bwMode="auto">
          <a:xfrm>
            <a:off x="1218769" y="5131744"/>
            <a:ext cx="2628000" cy="1260000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32%</a:t>
            </a:r>
            <a:endParaRPr lang="ru-RU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Заголовок 2">
            <a:extLst>
              <a:ext uri="{FF2B5EF4-FFF2-40B4-BE49-F238E27FC236}">
                <a16:creationId xmlns:a16="http://schemas.microsoft.com/office/drawing/2014/main" xmlns="" id="{90D8537D-4CBF-4565-91F3-792BBF37A4D3}"/>
              </a:ext>
            </a:extLst>
          </p:cNvPr>
          <p:cNvSpPr txBox="1">
            <a:spLocks/>
          </p:cNvSpPr>
          <p:nvPr/>
        </p:nvSpPr>
        <p:spPr>
          <a:xfrm>
            <a:off x="2624501" y="191577"/>
            <a:ext cx="9404279" cy="30777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1867" b="0" i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АНАЛИЗ ЗАКУПОК У </a:t>
            </a:r>
            <a:r>
              <a:rPr lang="ru-RU" dirty="0"/>
              <a:t>ЕДИНСТВЕННОГО </a:t>
            </a:r>
            <a:r>
              <a:rPr lang="ru-RU" dirty="0" smtClean="0"/>
              <a:t>ИСПОЛНИТЕЛЯ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4</a:t>
            </a:r>
            <a:endParaRPr lang="ru-RU" sz="1333" b="1" dirty="0">
              <a:solidFill>
                <a:srgbClr val="11437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51856" y="4397268"/>
            <a:ext cx="5935347" cy="12208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новые регионы РФ –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0,17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трлн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руб.</a:t>
            </a: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электроэнергия –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0,1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трлн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руб.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иные основания –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0,23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трлн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7566" y="2273271"/>
            <a:ext cx="1366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1,6</a:t>
            </a:r>
            <a: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59615" y="4355163"/>
            <a:ext cx="10689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</a:t>
            </a:r>
            <a: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22550" y="2394955"/>
            <a:ext cx="5803790" cy="8104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решения глав субъектов РФ –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1,13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трлн руб.</a:t>
            </a:r>
            <a:endParaRPr lang="ru-RU" sz="2000" b="1" dirty="0" smtClean="0">
              <a:solidFill>
                <a:srgbClr val="C0000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иные основания –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0,47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трлн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руб.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9DF2758D-949B-4A3A-8F9A-41F5344C59C2}"/>
              </a:ext>
            </a:extLst>
          </p:cNvPr>
          <p:cNvCxnSpPr>
            <a:cxnSpLocks/>
          </p:cNvCxnSpPr>
          <p:nvPr/>
        </p:nvCxnSpPr>
        <p:spPr bwMode="auto">
          <a:xfrm flipV="1">
            <a:off x="4407566" y="2497667"/>
            <a:ext cx="0" cy="31753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65"/>
          <p:cNvSpPr/>
          <p:nvPr/>
        </p:nvSpPr>
        <p:spPr bwMode="auto">
          <a:xfrm rot="16199999">
            <a:off x="-7935" y="1493048"/>
            <a:ext cx="1253550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2021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65"/>
          <p:cNvSpPr/>
          <p:nvPr/>
        </p:nvSpPr>
        <p:spPr bwMode="auto">
          <a:xfrm rot="16199999">
            <a:off x="-7936" y="3478403"/>
            <a:ext cx="1253550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2022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65"/>
          <p:cNvSpPr/>
          <p:nvPr/>
        </p:nvSpPr>
        <p:spPr bwMode="auto">
          <a:xfrm rot="16199999">
            <a:off x="-25208" y="5511760"/>
            <a:ext cx="1253550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2023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56"/>
          <p:cNvSpPr/>
          <p:nvPr/>
        </p:nvSpPr>
        <p:spPr bwMode="auto">
          <a:xfrm>
            <a:off x="5951856" y="1094577"/>
            <a:ext cx="5774483" cy="61030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ОСНОВАНИЯ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9DF2758D-949B-4A3A-8F9A-41F5344C59C2}"/>
              </a:ext>
            </a:extLst>
          </p:cNvPr>
          <p:cNvCxnSpPr>
            <a:cxnSpLocks/>
          </p:cNvCxnSpPr>
          <p:nvPr/>
        </p:nvCxnSpPr>
        <p:spPr bwMode="auto">
          <a:xfrm flipV="1">
            <a:off x="4407566" y="4551329"/>
            <a:ext cx="0" cy="31753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68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/>
          <p:cNvSpPr/>
          <p:nvPr/>
        </p:nvSpPr>
        <p:spPr bwMode="auto">
          <a:xfrm>
            <a:off x="1440030" y="2295914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11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5006758" y="1119939"/>
            <a:ext cx="2449055" cy="610307"/>
          </a:xfrm>
          <a:prstGeom prst="roundRect">
            <a:avLst/>
          </a:prstGeom>
          <a:solidFill>
            <a:srgbClr val="3C7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ЕД. ИСПОЛНИТЕЛИ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8557705" y="1119939"/>
            <a:ext cx="2439195" cy="610307"/>
          </a:xfrm>
          <a:prstGeom prst="roundRect">
            <a:avLst/>
          </a:prstGeom>
          <a:solidFill>
            <a:srgbClr val="85A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ЭКОНОМИЯ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: скругленные углы 56"/>
          <p:cNvSpPr/>
          <p:nvPr/>
        </p:nvSpPr>
        <p:spPr bwMode="auto">
          <a:xfrm>
            <a:off x="1558718" y="1119939"/>
            <a:ext cx="2390625" cy="610307"/>
          </a:xfrm>
          <a:prstGeom prst="roundRect">
            <a:avLst/>
          </a:prstGeom>
          <a:solidFill>
            <a:srgbClr val="758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СУММА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ДОГОВОРОВ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: скругленные углы 65"/>
          <p:cNvSpPr/>
          <p:nvPr/>
        </p:nvSpPr>
        <p:spPr bwMode="auto">
          <a:xfrm rot="16199999">
            <a:off x="-387775" y="2934638"/>
            <a:ext cx="1782361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2022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: скругленные углы 66"/>
          <p:cNvSpPr/>
          <p:nvPr/>
        </p:nvSpPr>
        <p:spPr bwMode="auto">
          <a:xfrm rot="16199999">
            <a:off x="-384897" y="4990076"/>
            <a:ext cx="1776605" cy="505241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2023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xmlns="" id="{FA71635F-8680-42B7-BD0C-5F87DBB866F1}"/>
              </a:ext>
            </a:extLst>
          </p:cNvPr>
          <p:cNvSpPr/>
          <p:nvPr/>
        </p:nvSpPr>
        <p:spPr bwMode="auto">
          <a:xfrm>
            <a:off x="1440030" y="4353988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19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xmlns="" id="{23EC3474-4C71-48E6-84B9-1E8EAB58FC80}"/>
              </a:ext>
            </a:extLst>
          </p:cNvPr>
          <p:cNvSpPr/>
          <p:nvPr/>
        </p:nvSpPr>
        <p:spPr bwMode="auto">
          <a:xfrm>
            <a:off x="4917285" y="2295914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рлн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53,4%</a:t>
            </a:r>
            <a:endParaRPr lang="ru-RU" sz="16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xmlns="" id="{8C140495-0D20-42C4-8D04-CC4EFA631924}"/>
              </a:ext>
            </a:extLst>
          </p:cNvPr>
          <p:cNvSpPr/>
          <p:nvPr/>
        </p:nvSpPr>
        <p:spPr bwMode="auto">
          <a:xfrm>
            <a:off x="4917285" y="4353988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14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72,8%</a:t>
            </a:r>
            <a:endParaRPr lang="ru-RU" sz="16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Прямая со стрелкой 99">
            <a:extLst>
              <a:ext uri="{FF2B5EF4-FFF2-40B4-BE49-F238E27FC236}">
                <a16:creationId xmlns:a16="http://schemas.microsoft.com/office/drawing/2014/main" xmlns="" id="{9DF2758D-949B-4A3A-8F9A-41F5344C59C2}"/>
              </a:ext>
            </a:extLst>
          </p:cNvPr>
          <p:cNvCxnSpPr>
            <a:cxnSpLocks/>
          </p:cNvCxnSpPr>
          <p:nvPr/>
        </p:nvCxnSpPr>
        <p:spPr>
          <a:xfrm flipV="1">
            <a:off x="5372462" y="5562312"/>
            <a:ext cx="0" cy="3106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728A395F-3E2C-45C1-914A-8E22D0557A97}"/>
              </a:ext>
            </a:extLst>
          </p:cNvPr>
          <p:cNvSpPr/>
          <p:nvPr/>
        </p:nvSpPr>
        <p:spPr bwMode="auto">
          <a:xfrm>
            <a:off x="8463302" y="2295914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7,2%</a:t>
            </a:r>
            <a:endParaRPr lang="ru-RU" sz="1600" b="1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xmlns="" id="{573A7B61-8A1E-4132-B26D-7B56B7455651}"/>
              </a:ext>
            </a:extLst>
          </p:cNvPr>
          <p:cNvSpPr/>
          <p:nvPr/>
        </p:nvSpPr>
        <p:spPr bwMode="auto">
          <a:xfrm>
            <a:off x="8463302" y="4353988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6,3%</a:t>
            </a:r>
            <a:endParaRPr lang="ru-RU" sz="16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Заголовок 2">
            <a:extLst>
              <a:ext uri="{FF2B5EF4-FFF2-40B4-BE49-F238E27FC236}">
                <a16:creationId xmlns:a16="http://schemas.microsoft.com/office/drawing/2014/main" xmlns="" id="{90D8537D-4CBF-4565-91F3-792BBF37A4D3}"/>
              </a:ext>
            </a:extLst>
          </p:cNvPr>
          <p:cNvSpPr txBox="1">
            <a:spLocks/>
          </p:cNvSpPr>
          <p:nvPr/>
        </p:nvSpPr>
        <p:spPr>
          <a:xfrm>
            <a:off x="2667000" y="152401"/>
            <a:ext cx="9404279" cy="307777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 223-ФЗ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5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/>
          <p:cNvSpPr/>
          <p:nvPr/>
        </p:nvSpPr>
        <p:spPr bwMode="auto">
          <a:xfrm>
            <a:off x="1440030" y="2252769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12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5006758" y="1102669"/>
            <a:ext cx="2449055" cy="610307"/>
          </a:xfrm>
          <a:prstGeom prst="roundRect">
            <a:avLst/>
          </a:prstGeom>
          <a:solidFill>
            <a:srgbClr val="3C7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ТОВАРЫ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8557705" y="1102669"/>
            <a:ext cx="2439195" cy="610307"/>
          </a:xfrm>
          <a:prstGeom prst="roundRect">
            <a:avLst/>
          </a:prstGeom>
          <a:solidFill>
            <a:srgbClr val="85A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РОССИЯ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: скругленные углы 56"/>
          <p:cNvSpPr/>
          <p:nvPr/>
        </p:nvSpPr>
        <p:spPr bwMode="auto">
          <a:xfrm>
            <a:off x="1558718" y="1102669"/>
            <a:ext cx="2390625" cy="610307"/>
          </a:xfrm>
          <a:prstGeom prst="roundRect">
            <a:avLst/>
          </a:prstGeom>
          <a:solidFill>
            <a:srgbClr val="758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СУММА КОНТРАКТОВ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: скругленные углы 65"/>
          <p:cNvSpPr/>
          <p:nvPr/>
        </p:nvSpPr>
        <p:spPr bwMode="auto">
          <a:xfrm rot="16199999">
            <a:off x="-387775" y="2891493"/>
            <a:ext cx="1782361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2022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: скругленные углы 66"/>
          <p:cNvSpPr/>
          <p:nvPr/>
        </p:nvSpPr>
        <p:spPr bwMode="auto">
          <a:xfrm rot="16199999">
            <a:off x="-384897" y="4946931"/>
            <a:ext cx="1776605" cy="505241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2023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xmlns="" id="{FA71635F-8680-42B7-BD0C-5F87DBB866F1}"/>
              </a:ext>
            </a:extLst>
          </p:cNvPr>
          <p:cNvSpPr/>
          <p:nvPr/>
        </p:nvSpPr>
        <p:spPr bwMode="auto">
          <a:xfrm>
            <a:off x="1440030" y="431084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12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 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xmlns="" id="{23EC3474-4C71-48E6-84B9-1E8EAB58FC80}"/>
              </a:ext>
            </a:extLst>
          </p:cNvPr>
          <p:cNvSpPr/>
          <p:nvPr/>
        </p:nvSpPr>
        <p:spPr bwMode="auto">
          <a:xfrm>
            <a:off x="4917285" y="2252769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рлн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26%</a:t>
            </a:r>
            <a:endParaRPr lang="ru-RU" sz="16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xmlns="" id="{8C140495-0D20-42C4-8D04-CC4EFA631924}"/>
              </a:ext>
            </a:extLst>
          </p:cNvPr>
          <p:cNvSpPr/>
          <p:nvPr/>
        </p:nvSpPr>
        <p:spPr bwMode="auto">
          <a:xfrm>
            <a:off x="4917285" y="431084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  <a:r>
              <a:rPr lang="ru-RU" sz="28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 </a:t>
            </a:r>
            <a:r>
              <a:rPr lang="ru-RU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</a:t>
            </a:r>
            <a:r>
              <a:rPr lang="ru-RU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27%</a:t>
            </a:r>
            <a:endParaRPr lang="ru-RU" sz="1600" dirty="0">
              <a:solidFill>
                <a:srgbClr val="00B05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728A395F-3E2C-45C1-914A-8E22D0557A97}"/>
              </a:ext>
            </a:extLst>
          </p:cNvPr>
          <p:cNvSpPr/>
          <p:nvPr/>
        </p:nvSpPr>
        <p:spPr bwMode="auto">
          <a:xfrm>
            <a:off x="8463302" y="2252769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63%</a:t>
            </a:r>
            <a:endParaRPr lang="ru-RU" sz="1600" b="1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xmlns="" id="{573A7B61-8A1E-4132-B26D-7B56B7455651}"/>
              </a:ext>
            </a:extLst>
          </p:cNvPr>
          <p:cNvSpPr/>
          <p:nvPr/>
        </p:nvSpPr>
        <p:spPr bwMode="auto">
          <a:xfrm>
            <a:off x="8463302" y="431084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ru-RU" sz="28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defRPr/>
            </a:pPr>
            <a:r>
              <a:rPr lang="ru-RU" sz="16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69%</a:t>
            </a:r>
            <a:endParaRPr lang="ru-RU" sz="1600" dirty="0">
              <a:solidFill>
                <a:srgbClr val="00B05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Заголовок 2">
            <a:extLst>
              <a:ext uri="{FF2B5EF4-FFF2-40B4-BE49-F238E27FC236}">
                <a16:creationId xmlns:a16="http://schemas.microsoft.com/office/drawing/2014/main" xmlns="" id="{90D8537D-4CBF-4565-91F3-792BBF37A4D3}"/>
              </a:ext>
            </a:extLst>
          </p:cNvPr>
          <p:cNvSpPr txBox="1">
            <a:spLocks/>
          </p:cNvSpPr>
          <p:nvPr/>
        </p:nvSpPr>
        <p:spPr>
          <a:xfrm>
            <a:off x="2667000" y="152401"/>
            <a:ext cx="9404279" cy="307777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 РОССИЙСКИХ ТОВАРОВ 44-ФЗ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68030" y="1223156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608581" y="1223156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6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04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/>
          <p:cNvSpPr/>
          <p:nvPr/>
        </p:nvSpPr>
        <p:spPr bwMode="auto">
          <a:xfrm>
            <a:off x="1440030" y="2252769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11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5006758" y="1102669"/>
            <a:ext cx="2449055" cy="610307"/>
          </a:xfrm>
          <a:prstGeom prst="roundRect">
            <a:avLst/>
          </a:prstGeom>
          <a:solidFill>
            <a:srgbClr val="3C7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ТОВАРЫ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8557705" y="1102669"/>
            <a:ext cx="2439195" cy="610307"/>
          </a:xfrm>
          <a:prstGeom prst="roundRect">
            <a:avLst/>
          </a:prstGeom>
          <a:solidFill>
            <a:srgbClr val="85A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РОССИЯ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: скругленные углы 56"/>
          <p:cNvSpPr/>
          <p:nvPr/>
        </p:nvSpPr>
        <p:spPr bwMode="auto">
          <a:xfrm>
            <a:off x="1558718" y="1102669"/>
            <a:ext cx="2390625" cy="610307"/>
          </a:xfrm>
          <a:prstGeom prst="roundRect">
            <a:avLst/>
          </a:prstGeom>
          <a:solidFill>
            <a:srgbClr val="758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СУММА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ДОГОВОРОВ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: скругленные углы 65"/>
          <p:cNvSpPr/>
          <p:nvPr/>
        </p:nvSpPr>
        <p:spPr bwMode="auto">
          <a:xfrm rot="16199999">
            <a:off x="-387775" y="2891493"/>
            <a:ext cx="1782361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2022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: скругленные углы 66"/>
          <p:cNvSpPr/>
          <p:nvPr/>
        </p:nvSpPr>
        <p:spPr bwMode="auto">
          <a:xfrm rot="16199999">
            <a:off x="-384897" y="4946931"/>
            <a:ext cx="1776605" cy="505241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2023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xmlns="" id="{FA71635F-8680-42B7-BD0C-5F87DBB866F1}"/>
              </a:ext>
            </a:extLst>
          </p:cNvPr>
          <p:cNvSpPr/>
          <p:nvPr/>
        </p:nvSpPr>
        <p:spPr bwMode="auto">
          <a:xfrm>
            <a:off x="1440030" y="431084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19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xmlns="" id="{23EC3474-4C71-48E6-84B9-1E8EAB58FC80}"/>
              </a:ext>
            </a:extLst>
          </p:cNvPr>
          <p:cNvSpPr/>
          <p:nvPr/>
        </p:nvSpPr>
        <p:spPr bwMode="auto">
          <a:xfrm>
            <a:off x="4917285" y="2252769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r>
              <a:rPr lang="ru-RU" sz="28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рлн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40%</a:t>
            </a:r>
            <a:endParaRPr lang="ru-RU" sz="16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xmlns="" id="{8C140495-0D20-42C4-8D04-CC4EFA631924}"/>
              </a:ext>
            </a:extLst>
          </p:cNvPr>
          <p:cNvSpPr/>
          <p:nvPr/>
        </p:nvSpPr>
        <p:spPr bwMode="auto">
          <a:xfrm>
            <a:off x="4951666" y="4293186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</a:t>
            </a:r>
            <a:r>
              <a:rPr lang="ru-RU" sz="28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 </a:t>
            </a:r>
            <a:r>
              <a:rPr lang="ru-RU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</a:t>
            </a:r>
            <a:r>
              <a:rPr lang="ru-RU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46%</a:t>
            </a:r>
            <a:endParaRPr lang="ru-RU" sz="1600" dirty="0">
              <a:solidFill>
                <a:srgbClr val="00B05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728A395F-3E2C-45C1-914A-8E22D0557A97}"/>
              </a:ext>
            </a:extLst>
          </p:cNvPr>
          <p:cNvSpPr/>
          <p:nvPr/>
        </p:nvSpPr>
        <p:spPr bwMode="auto">
          <a:xfrm>
            <a:off x="8463302" y="2252769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 </a:t>
            </a:r>
            <a:r>
              <a:rPr lang="ru-RU" sz="1600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87%</a:t>
            </a:r>
            <a:endParaRPr lang="ru-RU" sz="1600" b="1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xmlns="" id="{573A7B61-8A1E-4132-B26D-7B56B7455651}"/>
              </a:ext>
            </a:extLst>
          </p:cNvPr>
          <p:cNvSpPr/>
          <p:nvPr/>
        </p:nvSpPr>
        <p:spPr bwMode="auto">
          <a:xfrm>
            <a:off x="8463302" y="4310843"/>
            <a:ext cx="2628000" cy="1794669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11000"/>
                </a:srgbClr>
              </a:gs>
              <a:gs pos="91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lnSpc>
                <a:spcPct val="150000"/>
              </a:lnSpc>
              <a:defRPr/>
            </a:pP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</a:p>
          <a:p>
            <a:pPr algn="ctr" defTabSz="914146"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85%</a:t>
            </a:r>
            <a:endParaRPr lang="ru-RU" sz="16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Заголовок 2">
            <a:extLst>
              <a:ext uri="{FF2B5EF4-FFF2-40B4-BE49-F238E27FC236}">
                <a16:creationId xmlns:a16="http://schemas.microsoft.com/office/drawing/2014/main" xmlns="" id="{90D8537D-4CBF-4565-91F3-792BBF37A4D3}"/>
              </a:ext>
            </a:extLst>
          </p:cNvPr>
          <p:cNvSpPr txBox="1">
            <a:spLocks/>
          </p:cNvSpPr>
          <p:nvPr/>
        </p:nvSpPr>
        <p:spPr>
          <a:xfrm>
            <a:off x="2667000" y="152401"/>
            <a:ext cx="9404279" cy="307777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 РОССИЙСКИХ ТОВАРОВ. 223-ФЗ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68030" y="1223156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608581" y="1223156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dirty="0" smtClean="0">
                <a:solidFill>
                  <a:srgbClr val="163C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7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/>
          <p:cNvSpPr/>
          <p:nvPr/>
        </p:nvSpPr>
        <p:spPr bwMode="auto">
          <a:xfrm>
            <a:off x="2802785" y="1587260"/>
            <a:ext cx="2628203" cy="23808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9147423" y="783524"/>
            <a:ext cx="2449055" cy="610307"/>
          </a:xfrm>
          <a:prstGeom prst="roundRect">
            <a:avLst/>
          </a:prstGeom>
          <a:solidFill>
            <a:srgbClr val="3C7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ЖКХ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6064674" y="783524"/>
            <a:ext cx="2439195" cy="610307"/>
          </a:xfrm>
          <a:prstGeom prst="roundRect">
            <a:avLst/>
          </a:prstGeom>
          <a:solidFill>
            <a:srgbClr val="85A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МЕДИЦИНА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: скругленные углы 56"/>
          <p:cNvSpPr/>
          <p:nvPr/>
        </p:nvSpPr>
        <p:spPr bwMode="auto">
          <a:xfrm>
            <a:off x="2921676" y="783524"/>
            <a:ext cx="2390625" cy="610307"/>
          </a:xfrm>
          <a:prstGeom prst="roundRect">
            <a:avLst/>
          </a:prstGeom>
          <a:solidFill>
            <a:srgbClr val="758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СТРОЙКА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: скругленные углы 65"/>
          <p:cNvSpPr/>
          <p:nvPr/>
        </p:nvSpPr>
        <p:spPr bwMode="auto">
          <a:xfrm rot="16199999">
            <a:off x="-687042" y="2527722"/>
            <a:ext cx="2380891" cy="499968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2022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: скругленные углы 66"/>
          <p:cNvSpPr/>
          <p:nvPr/>
        </p:nvSpPr>
        <p:spPr bwMode="auto">
          <a:xfrm rot="16199999">
            <a:off x="-687039" y="5061046"/>
            <a:ext cx="2380892" cy="505241"/>
          </a:xfrm>
          <a:prstGeom prst="roundRect">
            <a:avLst/>
          </a:prstGeom>
          <a:solidFill>
            <a:srgbClr val="B0BCC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783">
              <a:defRPr/>
            </a:pPr>
            <a:r>
              <a:rPr lang="ru-RU" sz="1600" dirty="0">
                <a:solidFill>
                  <a:srgbClr val="163C88"/>
                </a:solidFill>
                <a:latin typeface="Arial Black" panose="020B0A04020102020204" pitchFamily="34" charset="0"/>
                <a:ea typeface="Verdana"/>
                <a:cs typeface="Arial" panose="020B0604020202020204" pitchFamily="34" charset="0"/>
              </a:rPr>
              <a:t>2023</a:t>
            </a:r>
            <a:endParaRPr sz="9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4894" y="1912062"/>
            <a:ext cx="2057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контрактов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8725" y="3429198"/>
            <a:ext cx="21135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Ср. цена контракта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53871" y="2669236"/>
            <a:ext cx="1348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 с ЕП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4965" y="1656723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04965" y="2434072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657066" y="3223737"/>
            <a:ext cx="280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28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млн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: скругленные углы 57"/>
          <p:cNvSpPr/>
          <p:nvPr/>
        </p:nvSpPr>
        <p:spPr bwMode="auto">
          <a:xfrm>
            <a:off x="2802988" y="4123222"/>
            <a:ext cx="2628000" cy="23808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204965" y="4196929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204965" y="4989704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667000" y="5746908"/>
            <a:ext cx="2800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24</a:t>
            </a:r>
            <a:r>
              <a:rPr lang="ru-RU" sz="28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r>
              <a:rPr lang="ru-RU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млн руб.</a:t>
            </a:r>
            <a:endParaRPr lang="ru-RU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: скругленные углы 57"/>
          <p:cNvSpPr/>
          <p:nvPr/>
        </p:nvSpPr>
        <p:spPr bwMode="auto">
          <a:xfrm>
            <a:off x="9063590" y="1587260"/>
            <a:ext cx="2628000" cy="23808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476611" y="1656270"/>
            <a:ext cx="2066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76611" y="2434072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476611" y="3223737"/>
            <a:ext cx="2036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млн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: скругленные углы 57"/>
          <p:cNvSpPr/>
          <p:nvPr/>
        </p:nvSpPr>
        <p:spPr bwMode="auto">
          <a:xfrm>
            <a:off x="9063590" y="4123222"/>
            <a:ext cx="2628000" cy="23808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476611" y="4204497"/>
            <a:ext cx="2096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476611" y="5013921"/>
            <a:ext cx="20451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476611" y="5765769"/>
            <a:ext cx="2034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Прямоугольник: скругленные углы 57"/>
          <p:cNvSpPr/>
          <p:nvPr/>
        </p:nvSpPr>
        <p:spPr bwMode="auto">
          <a:xfrm>
            <a:off x="5974412" y="1587260"/>
            <a:ext cx="2628000" cy="23808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9876" y="1656268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9876" y="2445542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9876" y="3244532"/>
            <a:ext cx="2036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млн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Прямоугольник: скругленные углы 57"/>
          <p:cNvSpPr/>
          <p:nvPr/>
        </p:nvSpPr>
        <p:spPr bwMode="auto">
          <a:xfrm>
            <a:off x="5974412" y="4123222"/>
            <a:ext cx="2628000" cy="23808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endParaRPr lang="ru-RU" sz="800" dirty="0">
              <a:solidFill>
                <a:srgbClr val="163C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359876" y="4204497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 руб.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59876" y="5000362"/>
            <a:ext cx="2094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трлн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359876" y="5810779"/>
            <a:ext cx="19479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400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</a:t>
            </a:r>
            <a:r>
              <a:rPr lang="ru-RU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руб.</a:t>
            </a:r>
            <a:endParaRPr lang="ru-RU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44894" y="4388166"/>
            <a:ext cx="2057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контрактов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88725" y="5931574"/>
            <a:ext cx="21135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Ср. цена контракта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453871" y="5144389"/>
            <a:ext cx="1348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них с ЕП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Заголовок 2">
            <a:extLst>
              <a:ext uri="{FF2B5EF4-FFF2-40B4-BE49-F238E27FC236}">
                <a16:creationId xmlns:a16="http://schemas.microsoft.com/office/drawing/2014/main" xmlns="" id="{2DC95D24-BE84-4810-B2B7-1D384B30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88" y="143637"/>
            <a:ext cx="11682659" cy="307777"/>
          </a:xfrm>
        </p:spPr>
        <p:txBody>
          <a:bodyPr>
            <a:normAutofit/>
          </a:bodyPr>
          <a:lstStyle/>
          <a:p>
            <a:r>
              <a:rPr lang="ru-RU" sz="1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АНАЛИТИКА ПО КЛЮЧЕВЫМ ОТРАСЛЯМ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766853" y="5159491"/>
            <a:ext cx="604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23%</a:t>
            </a:r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38277" y="5178106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8%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87876" y="5164389"/>
            <a:ext cx="604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88%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8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DC95D24-BE84-4810-B2B7-1D384B30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0" y="152401"/>
            <a:ext cx="6356279" cy="307777"/>
          </a:xfrm>
        </p:spPr>
        <p:txBody>
          <a:bodyPr>
            <a:normAutofit/>
          </a:bodyPr>
          <a:lstStyle/>
          <a:p>
            <a:r>
              <a:rPr lang="ru-RU" sz="1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ТИПИЧНЫЕ НАРУШЕНИЯ ПРИ ЗАКУПКАХ</a:t>
            </a:r>
          </a:p>
        </p:txBody>
      </p:sp>
      <p:sp>
        <p:nvSpPr>
          <p:cNvPr id="31" name="Прямоугольник: скругленные углы 57"/>
          <p:cNvSpPr/>
          <p:nvPr/>
        </p:nvSpPr>
        <p:spPr bwMode="auto">
          <a:xfrm>
            <a:off x="524498" y="973106"/>
            <a:ext cx="2874310" cy="2115144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60% 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исполнении, изменении контрактов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: скругленные углы 57"/>
          <p:cNvSpPr/>
          <p:nvPr/>
        </p:nvSpPr>
        <p:spPr bwMode="auto">
          <a:xfrm>
            <a:off x="497478" y="3406590"/>
            <a:ext cx="2901329" cy="2010791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33%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defTabSz="914146"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обосновании НМЦК,ЦК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57"/>
          <p:cNvSpPr/>
          <p:nvPr/>
        </p:nvSpPr>
        <p:spPr bwMode="auto">
          <a:xfrm>
            <a:off x="497478" y="5738419"/>
            <a:ext cx="2901328" cy="954736"/>
          </a:xfrm>
          <a:prstGeom prst="roundRect">
            <a:avLst/>
          </a:prstGeom>
          <a:gradFill flip="none" rotWithShape="1">
            <a:gsLst>
              <a:gs pos="100000">
                <a:srgbClr val="002060">
                  <a:alpha val="9000"/>
                </a:srgbClr>
              </a:gs>
              <a:gs pos="86000">
                <a:srgbClr val="85A7EB">
                  <a:alpha val="1000"/>
                  <a:lumMod val="18000"/>
                  <a:lumOff val="82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163C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46">
              <a:defRPr/>
            </a:pPr>
            <a:r>
              <a:rPr lang="ru-RU" sz="4000" dirty="0" smtClean="0">
                <a:solidFill>
                  <a:srgbClr val="163C8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7%</a:t>
            </a:r>
            <a:endParaRPr lang="ru-RU" sz="4000" dirty="0">
              <a:solidFill>
                <a:srgbClr val="163C8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ABDFBEF4-AB2C-A845-C8A2-78CE9F569D92}"/>
              </a:ext>
            </a:extLst>
          </p:cNvPr>
          <p:cNvSpPr txBox="1"/>
          <p:nvPr/>
        </p:nvSpPr>
        <p:spPr>
          <a:xfrm>
            <a:off x="4019257" y="1138126"/>
            <a:ext cx="7339616" cy="17851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285750" indent="-285750" defTabSz="914377">
              <a:spcBef>
                <a:spcPts val="800"/>
              </a:spcBef>
              <a:buFont typeface="Wingdings" panose="05000000000000000000" pitchFamily="2" charset="2"/>
              <a:buChar char="§"/>
              <a:defRPr sz="1733">
                <a:solidFill>
                  <a:srgbClr val="283A6E"/>
                </a:solidFill>
                <a:latin typeface="Lato Light"/>
                <a:cs typeface="Arial" panose="020B0604020202020204" pitchFamily="34" charset="0"/>
              </a:defRPr>
            </a:lvl1pPr>
          </a:lstStyle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Arial"/>
              </a:rPr>
              <a:t>приемка и оплата невыполненных работ или некомплектного оборудования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Arial"/>
              </a:rPr>
              <a:t>неправомерное увеличение цены, срока исполнения контракта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Arial"/>
              </a:rPr>
              <a:t>недостижение в срок целей предоставления МБТ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Arial"/>
              </a:rPr>
              <a:t>закупка оборудования, несоответствующего условиям МБТ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BDFBEF4-AB2C-A845-C8A2-78CE9F569D92}"/>
              </a:ext>
            </a:extLst>
          </p:cNvPr>
          <p:cNvSpPr txBox="1"/>
          <p:nvPr/>
        </p:nvSpPr>
        <p:spPr>
          <a:xfrm>
            <a:off x="4046277" y="3483534"/>
            <a:ext cx="7045056" cy="18876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применение некорректных строительных индексов </a:t>
            </a: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задвоенность работ и материалов</a:t>
            </a: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использование несопоставимых коммерческих предложений</a:t>
            </a: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расчет НМЦК с НДС на  товары, где НДС не применяется</a:t>
            </a:r>
          </a:p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расчет НМЦК с превышением среднерыночных цен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48008" y="6031121"/>
            <a:ext cx="65776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algn="just" defTabSz="914377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иные нарушения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67"/>
            <a:ext cx="2156604" cy="7110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27122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9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11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6970806" name="Заголовок 2"/>
          <p:cNvSpPr txBox="1"/>
          <p:nvPr/>
        </p:nvSpPr>
        <p:spPr bwMode="auto">
          <a:xfrm>
            <a:off x="2623867" y="133549"/>
            <a:ext cx="9404278" cy="307776"/>
          </a:xfrm>
          <a:prstGeom prst="rect">
            <a:avLst/>
          </a:prstGeom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rmAutofit/>
          </a:bodyPr>
          <a:lstStyle>
            <a:lvl1pPr algn="r" defTabSz="914400">
              <a:lnSpc>
                <a:spcPct val="90000"/>
              </a:lnSpc>
              <a:spcBef>
                <a:spcPts val="0"/>
              </a:spcBef>
              <a:buNone/>
              <a:defRPr sz="20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ПЛАНЫ</a:t>
            </a:r>
            <a:endParaRPr sz="18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80868046" name="Таблиц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179155"/>
              </p:ext>
            </p:extLst>
          </p:nvPr>
        </p:nvGraphicFramePr>
        <p:xfrm>
          <a:off x="650777" y="1141085"/>
          <a:ext cx="10598068" cy="4876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9819"/>
                <a:gridCol w="1518249"/>
              </a:tblGrid>
              <a:tr h="6701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1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Перевод закупок у ед. </a:t>
                      </a: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исполнителя </a:t>
                      </a:r>
                      <a:r>
                        <a:rPr lang="ru-RU" sz="1800" b="1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 ГИС ЕИС </a:t>
                      </a:r>
                      <a:endParaRPr lang="ru-RU" sz="1800" b="1" i="0" u="none" strike="noStrike" cap="none" spc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ЭДО</a:t>
                      </a:r>
                      <a:r>
                        <a:rPr lang="ru-RU" sz="1800" b="0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, включая цифровой 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контракт</a:t>
                      </a:r>
                      <a:b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</a:br>
                      <a:r>
                        <a:rPr lang="ru-RU" sz="18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ч. 7 ст. 9 Закона № 360-ФЗ</a:t>
                      </a:r>
                      <a:endParaRPr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3174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49" algn="ctr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01.01.2025 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49" algn="ctr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Цифровые доп. 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соглашения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</a:t>
                      </a:r>
                      <a:endParaRPr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об изменении/расторжении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контракта</a:t>
                      </a:r>
                      <a:br>
                        <a:rPr lang="ru-RU" sz="1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</a:br>
                      <a:r>
                        <a:rPr lang="ru-RU" sz="1800" b="0" i="0" u="none" strike="noStrike" cap="none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ч. 7 ст. 9 Закона № 360-ФЗ</a:t>
                      </a:r>
                      <a:endParaRPr lang="ru-RU" sz="1800" b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3174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01.01.2025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02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002060"/>
                        </a:buClr>
                        <a:buSzPct val="100000"/>
                        <a:defRPr/>
                      </a:pP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Цифровая смета контракта</a:t>
                      </a:r>
                      <a:r>
                        <a:rPr lang="ru-RU" sz="1800" b="1" i="0" u="none" strike="noStrike" cap="none" spc="0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во </a:t>
                      </a:r>
                      <a:r>
                        <a:rPr lang="ru-RU" sz="1800" b="0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взаимодействии 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со </a:t>
                      </a:r>
                      <a:r>
                        <a:rPr lang="ru-RU" sz="1800" b="0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сметными 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системами</a:t>
                      </a:r>
                      <a:r>
                        <a:rPr lang="ru-RU" sz="1800" b="0" i="0" u="none" strike="noStrike" cap="none" spc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прослеживаемость на всем</a:t>
                      </a:r>
                      <a:r>
                        <a:rPr lang="ru-RU" sz="1800" b="0" i="0" u="none" strike="noStrike" cap="none" spc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жизненном цикле контракта)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3174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2025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Verdana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4F81BD"/>
                        </a:buClr>
                        <a:buSzPct val="100000"/>
                        <a:defRPr/>
                      </a:pP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Подтверждение</a:t>
                      </a:r>
                      <a:r>
                        <a:rPr lang="ru-RU" sz="1800" b="1" i="0" u="none" strike="noStrike" cap="none" spc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товаров российского происхождения</a:t>
                      </a:r>
                      <a:endParaRPr lang="ru-RU" sz="1800" b="1" i="0" u="none" strike="noStrike" cap="none" spc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4F81BD"/>
                        </a:buClr>
                        <a:buSzPct val="100000"/>
                        <a:defRPr/>
                      </a:pP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интеграция</a:t>
                      </a:r>
                      <a:r>
                        <a:rPr lang="ru-RU" sz="1800" b="0" i="0" u="none" strike="noStrike" cap="none" spc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ГИСП Минпромторга России</a:t>
                      </a:r>
                      <a:endParaRPr sz="1800" b="0" i="0" u="none" strike="noStrike" cap="none" spc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3174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121919" marR="121919" marT="60959" marB="609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002060"/>
                        </a:buClr>
                        <a:buSzPct val="100000"/>
                        <a:defRPr/>
                      </a:pP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Малые закупки </a:t>
                      </a:r>
                      <a:r>
                        <a:rPr lang="ru-RU" sz="1800" b="1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 ГИС </a:t>
                      </a: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ЕИС</a:t>
                      </a:r>
                      <a:r>
                        <a:rPr lang="ru-RU" sz="1800" b="1" i="0" u="none" strike="noStrike" cap="none" spc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как сервис</a:t>
                      </a: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2060"/>
                        </a:buClr>
                        <a:buSzPct val="100000"/>
                        <a:defRPr/>
                      </a:pP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800" b="0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увязке с </a:t>
                      </a: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бух. системами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3174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782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2026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4F81BD"/>
                        </a:buClr>
                        <a:buSzPct val="100000"/>
                        <a:defRPr/>
                      </a:pPr>
                      <a:r>
                        <a:rPr lang="ru-RU" sz="1800" b="1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Развитие аналитической </a:t>
                      </a: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подсистемы </a:t>
                      </a:r>
                      <a:r>
                        <a:rPr lang="ru-RU" sz="1800" b="1" i="0" u="none" strike="noStrike" cap="none" spc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1800" b="1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Риск-модуля </a:t>
                      </a:r>
                      <a:endParaRPr lang="ru-RU" sz="1800" b="1" i="0" u="none" strike="noStrike" cap="none" spc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4F81BD"/>
                        </a:buClr>
                        <a:buSzPct val="100000"/>
                        <a:defRPr/>
                      </a:pPr>
                      <a:r>
                        <a:rPr lang="ru-RU" sz="1800" b="0" i="0" u="none" strike="noStrike" cap="none" spc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создание новых дашбордов</a:t>
                      </a:r>
                      <a:r>
                        <a:rPr lang="ru-RU" sz="1800" b="0" i="0" u="none" strike="noStrike" cap="none" spc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: финансовый анализ, исполнение контрактов (договоров), реализация превентивного контроля в виде «наблюдения»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3174" algn="ctr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Verdana"/>
                          <a:cs typeface="Arial" panose="020B0604020202020204" pitchFamily="34" charset="0"/>
                        </a:rPr>
                        <a:t>2024 - 2025</a:t>
                      </a:r>
                      <a:endParaRPr sz="1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19" marR="121919" marT="60959" marB="609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414"/>
            <a:ext cx="2156604" cy="711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9C1F39-C6BA-779C-F964-F7F4078C83F4}"/>
              </a:ext>
            </a:extLst>
          </p:cNvPr>
          <p:cNvSpPr txBox="1"/>
          <p:nvPr/>
        </p:nvSpPr>
        <p:spPr>
          <a:xfrm>
            <a:off x="11893166" y="6540524"/>
            <a:ext cx="3577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33" b="1" dirty="0" smtClean="0">
                <a:solidFill>
                  <a:srgbClr val="11437F"/>
                </a:solidFill>
              </a:rPr>
              <a:t>10</a:t>
            </a:r>
            <a:endParaRPr lang="ru-RU" sz="1333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" y="878240"/>
            <a:ext cx="9338696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8" name="object 8"/>
          <p:cNvSpPr/>
          <p:nvPr/>
        </p:nvSpPr>
        <p:spPr>
          <a:xfrm>
            <a:off x="17037" y="6437725"/>
            <a:ext cx="12163804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1BC754-7832-4356-B934-37E7D378699C}"/>
              </a:ext>
            </a:extLst>
          </p:cNvPr>
          <p:cNvSpPr txBox="1"/>
          <p:nvPr/>
        </p:nvSpPr>
        <p:spPr>
          <a:xfrm>
            <a:off x="2" y="6404115"/>
            <a:ext cx="4850865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2A58C6F-5399-4274-A31E-E52E75DD3CB0}"/>
              </a:ext>
            </a:extLst>
          </p:cNvPr>
          <p:cNvSpPr txBox="1"/>
          <p:nvPr/>
        </p:nvSpPr>
        <p:spPr>
          <a:xfrm>
            <a:off x="7385023" y="6404115"/>
            <a:ext cx="4833835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2023 год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95" y="854270"/>
            <a:ext cx="12178258" cy="6564817"/>
          </a:xfrm>
          <a:prstGeom prst="rect">
            <a:avLst/>
          </a:prstGeom>
          <a:solidFill>
            <a:srgbClr val="3C70AE"/>
          </a:solidFill>
        </p:spPr>
      </p:pic>
    </p:spTree>
    <p:extLst>
      <p:ext uri="{BB962C8B-B14F-4D97-AF65-F5344CB8AC3E}">
        <p14:creationId xmlns:p14="http://schemas.microsoft.com/office/powerpoint/2010/main" val="14163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8420</TotalTime>
  <Words>680</Words>
  <Application>Microsoft Office PowerPoint</Application>
  <PresentationFormat>Широкоэкранный</PresentationFormat>
  <Paragraphs>218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Fira Sans Extra Condensed Medium</vt:lpstr>
      <vt:lpstr>Lato Light</vt:lpstr>
      <vt:lpstr>Roboto</vt:lpstr>
      <vt:lpstr>Verdana</vt:lpstr>
      <vt:lpstr>Wingdings</vt:lpstr>
      <vt:lpstr>Office Theme</vt:lpstr>
      <vt:lpstr>Новации и цифровые решения Казначейства России в сфере контрактных отношений </vt:lpstr>
      <vt:lpstr>ЗАКУПКИ В ЦИФРАХ 2023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АНАЛИТИКА ПО КЛЮЧЕВЫМ ОТРАСЛЯМ</vt:lpstr>
      <vt:lpstr>ТИПИЧНЫЕ НАРУШЕНИЯ ПРИ ЗАКУПКАХ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Орлов Сергей (DKS)</dc:creator>
  <cp:lastModifiedBy>Петросов Арсен Валерьевич</cp:lastModifiedBy>
  <cp:revision>220</cp:revision>
  <cp:lastPrinted>2024-05-13T07:01:47Z</cp:lastPrinted>
  <dcterms:created xsi:type="dcterms:W3CDTF">2022-05-30T12:22:11Z</dcterms:created>
  <dcterms:modified xsi:type="dcterms:W3CDTF">2024-05-14T13:55:30Z</dcterms:modified>
</cp:coreProperties>
</file>