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5" r:id="rId3"/>
    <p:sldId id="258" r:id="rId4"/>
    <p:sldId id="259" r:id="rId5"/>
    <p:sldId id="261" r:id="rId6"/>
    <p:sldId id="263" r:id="rId7"/>
    <p:sldId id="262" r:id="rId8"/>
    <p:sldId id="267" r:id="rId9"/>
  </p:sldIdLst>
  <p:sldSz cx="9144000" cy="5143500" type="screen16x9"/>
  <p:notesSz cx="9906000" cy="67691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7" autoAdjust="0"/>
  </p:normalViewPr>
  <p:slideViewPr>
    <p:cSldViewPr snapToGrid="0" snapToObjects="1">
      <p:cViewPr varScale="1">
        <p:scale>
          <a:sx n="145" d="100"/>
          <a:sy n="145" d="100"/>
        </p:scale>
        <p:origin x="624" y="126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369218"/>
            <a:ext cx="3886200" cy="326350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369218"/>
            <a:ext cx="3886200" cy="326350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273844"/>
            <a:ext cx="7886700" cy="99417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1878806"/>
            <a:ext cx="3868340" cy="276344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1878806"/>
            <a:ext cx="3887391" cy="276344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273844"/>
            <a:ext cx="1971675" cy="4358879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273844"/>
            <a:ext cx="5800725" cy="435887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CCA4E24-CA55-0741-A747-7F4D388879B3}" type="datetimeFigureOut">
              <a:rPr lang="ru-RU"/>
              <a:t>08.05.2024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3" Type="http://schemas.openxmlformats.org/officeDocument/2006/relationships/image" Target="../media/image8.png"/><Relationship Id="rId12" Type="http://schemas.openxmlformats.org/officeDocument/2006/relationships/image" Target="NUL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5" Type="http://schemas.openxmlformats.org/officeDocument/2006/relationships/image" Target="NULL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575555" y="1269631"/>
            <a:ext cx="7992889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Практика внедрения агрегатора торгов «малого объема»</a:t>
            </a:r>
            <a:b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Республике Башкортостан</a:t>
            </a:r>
            <a:b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670703" y="3373715"/>
            <a:ext cx="7560839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Валиева Гузель Науфаловна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80493" y="4113965"/>
            <a:ext cx="7560839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 ЗАМЕСТИТЕЛЬ </a:t>
            </a:r>
            <a:r>
              <a:rPr lang="ru-RU" sz="4000" dirty="0"/>
              <a:t>ПРЕДСЕДАТЕЛЯ</a:t>
            </a:r>
          </a:p>
          <a:p>
            <a:pPr algn="ctr"/>
            <a:r>
              <a:rPr lang="ru-RU" sz="4000" dirty="0"/>
              <a:t>ГОСУДАРСТВЕННОГО КОМИТЕТА РЕСПУБЛИКИ БАШКОРТОСТАН </a:t>
            </a:r>
          </a:p>
          <a:p>
            <a:pPr algn="ctr"/>
            <a:r>
              <a:rPr lang="ru-RU" sz="4000" dirty="0"/>
              <a:t>ПО КОНКУРЕНТНОЙ ПОЛИТИКЕ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0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21678"/>
            <a:ext cx="91440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6882" y="1193925"/>
            <a:ext cx="3519338" cy="485593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99" dirty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Отсутствует оферта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6B087A4-0FC9-40FF-A682-898DE27D0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07" y="1326854"/>
            <a:ext cx="447488" cy="44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6B087A4-0FC9-40FF-A682-898DE27D0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61" y="1983702"/>
            <a:ext cx="447488" cy="44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6B087A4-0FC9-40FF-A682-898DE27D0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77" y="2651544"/>
            <a:ext cx="447488" cy="44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6B087A4-0FC9-40FF-A682-898DE27D0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77" y="3296223"/>
            <a:ext cx="447488" cy="44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6B087A4-0FC9-40FF-A682-898DE27D0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77" y="3978398"/>
            <a:ext cx="447488" cy="44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4C42DD42-5BC5-428C-AC82-7A1B05CF1961}"/>
              </a:ext>
            </a:extLst>
          </p:cNvPr>
          <p:cNvCxnSpPr>
            <a:cxnSpLocks/>
          </p:cNvCxnSpPr>
          <p:nvPr/>
        </p:nvCxnSpPr>
        <p:spPr>
          <a:xfrm flipH="1">
            <a:off x="1230804" y="1785640"/>
            <a:ext cx="1" cy="27259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707526" y="2624352"/>
            <a:ext cx="4899640" cy="485593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99" dirty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Консолидация </a:t>
            </a:r>
            <a:r>
              <a:rPr lang="ru-RU" sz="2399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endParaRPr lang="ru-RU" sz="2399" dirty="0">
              <a:solidFill>
                <a:srgbClr val="385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4C42DD42-5BC5-428C-AC82-7A1B05CF1961}"/>
              </a:ext>
            </a:extLst>
          </p:cNvPr>
          <p:cNvCxnSpPr>
            <a:cxnSpLocks/>
          </p:cNvCxnSpPr>
          <p:nvPr/>
        </p:nvCxnSpPr>
        <p:spPr bwMode="auto">
          <a:xfrm flipH="1">
            <a:off x="1230805" y="2413776"/>
            <a:ext cx="1" cy="27259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26362" y="1798581"/>
            <a:ext cx="7388400" cy="647903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99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регулятора </a:t>
            </a:r>
            <a:r>
              <a:rPr lang="ru-RU" sz="2399" dirty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контроля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56983" y="3253143"/>
            <a:ext cx="5527158" cy="59204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99" dirty="0">
                <a:ln>
                  <a:solidFill>
                    <a:srgbClr val="0070C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399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Внебюджетное финансирование</a:t>
            </a:r>
            <a:endParaRPr lang="ru-RU" sz="2399" dirty="0">
              <a:solidFill>
                <a:srgbClr val="385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4C42DD42-5BC5-428C-AC82-7A1B05CF1961}"/>
              </a:ext>
            </a:extLst>
          </p:cNvPr>
          <p:cNvCxnSpPr>
            <a:cxnSpLocks/>
          </p:cNvCxnSpPr>
          <p:nvPr/>
        </p:nvCxnSpPr>
        <p:spPr bwMode="auto">
          <a:xfrm flipH="1">
            <a:off x="1218279" y="3778399"/>
            <a:ext cx="1" cy="27259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4C42DD42-5BC5-428C-AC82-7A1B05CF1961}"/>
              </a:ext>
            </a:extLst>
          </p:cNvPr>
          <p:cNvCxnSpPr>
            <a:cxnSpLocks/>
          </p:cNvCxnSpPr>
          <p:nvPr/>
        </p:nvCxnSpPr>
        <p:spPr bwMode="auto">
          <a:xfrm flipH="1">
            <a:off x="1220121" y="3128291"/>
            <a:ext cx="1" cy="27259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803767" y="3878190"/>
            <a:ext cx="4707159" cy="647903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99" dirty="0">
                <a:ln>
                  <a:solidFill>
                    <a:srgbClr val="0070C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399" dirty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безопасности 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1870821" y="13423"/>
            <a:ext cx="512447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системы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7247"/>
            <a:ext cx="9144000" cy="5143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4006" y="1061394"/>
            <a:ext cx="34275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прозрачности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закупок малого объема</a:t>
            </a:r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594528" y="66051"/>
            <a:ext cx="512447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системы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8564" y="955152"/>
            <a:ext cx="47340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привлекательности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заказчика</a:t>
            </a:r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34"/>
          <p:cNvSpPr/>
          <p:nvPr/>
        </p:nvSpPr>
        <p:spPr>
          <a:xfrm>
            <a:off x="53473" y="1103501"/>
            <a:ext cx="605637" cy="525037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5" y="1219498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34"/>
          <p:cNvSpPr/>
          <p:nvPr/>
        </p:nvSpPr>
        <p:spPr bwMode="auto">
          <a:xfrm>
            <a:off x="4038713" y="1146828"/>
            <a:ext cx="605637" cy="525037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010" y="1262825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06102" y="1791551"/>
            <a:ext cx="3452823" cy="63291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2700000" sx="99000" sy="99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3500</a:t>
            </a:r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государственных  </a:t>
            </a:r>
          </a:p>
          <a:p>
            <a:pPr algn="ctr"/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и муниципальных заказчиков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6102" y="2627308"/>
            <a:ext cx="3452823" cy="544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2700000" sx="99000" sy="99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 - </a:t>
            </a:r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закупка </a:t>
            </a:r>
            <a:r>
              <a:rPr lang="ru-RU" sz="1400" dirty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</a:t>
            </a:r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единственного поставщика</a:t>
            </a:r>
            <a:endParaRPr lang="ru-RU" sz="1400" dirty="0">
              <a:solidFill>
                <a:srgbClr val="385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572000" y="1569615"/>
            <a:ext cx="4385214" cy="1523630"/>
            <a:chOff x="6391965" y="1681959"/>
            <a:chExt cx="5891104" cy="2802726"/>
          </a:xfrm>
        </p:grpSpPr>
        <p:cxnSp>
          <p:nvCxnSpPr>
            <p:cNvPr id="18" name="Прямая со стрелкой 17"/>
            <p:cNvCxnSpPr/>
            <p:nvPr/>
          </p:nvCxnSpPr>
          <p:spPr>
            <a:xfrm>
              <a:off x="9320597" y="3275481"/>
              <a:ext cx="9000" cy="586120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arrow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9" name="Скругленный прямоугольник 18"/>
            <p:cNvSpPr/>
            <p:nvPr/>
          </p:nvSpPr>
          <p:spPr>
            <a:xfrm>
              <a:off x="6391965" y="2560054"/>
              <a:ext cx="1489862" cy="8130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solidFill>
                <a:schemeClr val="accent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655" tIns="60655" rIns="60655" bIns="60655" numCol="1" spcCol="50494" rtlCol="0" anchor="ctr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АРМ</a:t>
              </a:r>
            </a:p>
            <a:p>
              <a:pPr algn="ctr"/>
              <a:r>
                <a:rPr lang="ru-RU" sz="9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заказчика</a:t>
              </a:r>
              <a:endPara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8347932" y="3796914"/>
              <a:ext cx="1945329" cy="687771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solidFill>
                <a:schemeClr val="accent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655" tIns="60655" rIns="60655" bIns="60655" numCol="1" spcCol="50494" rtlCol="0" anchor="ctr">
              <a:spAutoFit/>
            </a:bodyPr>
            <a:lstStyle/>
            <a:p>
              <a:pPr algn="ctr"/>
              <a:r>
                <a:rPr lang="ru-RU" sz="7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АРМ</a:t>
              </a:r>
            </a:p>
            <a:p>
              <a:pPr algn="ctr"/>
              <a:r>
                <a:rPr lang="ru-RU" sz="7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Анализ и</a:t>
              </a:r>
              <a:r>
                <a:rPr lang="en-US" sz="7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7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контроль</a:t>
              </a:r>
              <a:endParaRPr lang="ru-RU" sz="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0753354" y="2549560"/>
              <a:ext cx="1529715" cy="8130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solidFill>
                <a:schemeClr val="accent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16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655" tIns="60655" rIns="60655" bIns="60655" numCol="1" spcCol="50494" rtlCol="0" anchor="ctr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АРМ</a:t>
              </a:r>
            </a:p>
            <a:p>
              <a:pPr algn="ctr"/>
              <a:r>
                <a:rPr lang="ru-RU" sz="9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поставщика</a:t>
              </a:r>
              <a:endPara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8330177" y="1681959"/>
              <a:ext cx="1958212" cy="53117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solidFill>
                <a:schemeClr val="accent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655" tIns="60655" rIns="60655" bIns="60655" numCol="1" spcCol="50494" rtlCol="0" anchor="ctr">
              <a:spAutoFit/>
            </a:bodyPr>
            <a:lstStyle/>
            <a:p>
              <a:pPr algn="ctr"/>
              <a:r>
                <a:rPr lang="ru-RU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Гостевая зона</a:t>
              </a:r>
              <a:endPara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Прямая со стрелкой 22"/>
            <p:cNvCxnSpPr>
              <a:stCxn id="25" idx="2"/>
              <a:endCxn id="19" idx="3"/>
            </p:cNvCxnSpPr>
            <p:nvPr/>
          </p:nvCxnSpPr>
          <p:spPr>
            <a:xfrm flipH="1" flipV="1">
              <a:off x="7881827" y="2966580"/>
              <a:ext cx="578005" cy="71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arrow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4" name="Прямая со стрелкой 23"/>
            <p:cNvCxnSpPr>
              <a:stCxn id="25" idx="0"/>
              <a:endCxn id="21" idx="1"/>
            </p:cNvCxnSpPr>
            <p:nvPr/>
          </p:nvCxnSpPr>
          <p:spPr>
            <a:xfrm flipV="1">
              <a:off x="10103496" y="2956085"/>
              <a:ext cx="649857" cy="11212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arrow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9833" y="2597680"/>
              <a:ext cx="1643664" cy="73923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26" name="Прямая со стрелкой 25"/>
            <p:cNvCxnSpPr/>
            <p:nvPr/>
          </p:nvCxnSpPr>
          <p:spPr>
            <a:xfrm flipV="1">
              <a:off x="9320598" y="2126327"/>
              <a:ext cx="11371" cy="291479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arrow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7" name="Прямоугольник 26"/>
          <p:cNvSpPr/>
          <p:nvPr/>
        </p:nvSpPr>
        <p:spPr>
          <a:xfrm>
            <a:off x="4156762" y="3161722"/>
            <a:ext cx="4800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электронный реестр </a:t>
            </a:r>
            <a:r>
              <a:rPr lang="ru-RU" sz="140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закупкам малого объема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6102" y="3393441"/>
            <a:ext cx="3452823" cy="59265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2700000" sx="99000" sy="99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тыс. </a:t>
            </a:r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контрактов или </a:t>
            </a:r>
          </a:p>
          <a:p>
            <a:pPr algn="ctr"/>
            <a:r>
              <a:rPr lang="ru-RU" sz="1400" b="1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 - </a:t>
            </a:r>
            <a:r>
              <a:rPr lang="ru-RU" sz="1400" dirty="0" smtClean="0">
                <a:solidFill>
                  <a:srgbClr val="385D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закупкам малого объема</a:t>
            </a:r>
            <a:endParaRPr lang="ru-RU" sz="1400" dirty="0">
              <a:solidFill>
                <a:srgbClr val="385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165768" y="3508223"/>
            <a:ext cx="437138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255" indent="-214255">
              <a:buFont typeface="Wingdings" panose="05000000000000000000" pitchFamily="2" charset="2"/>
              <a:buChar char="ü"/>
            </a:pPr>
            <a:r>
              <a:rPr lang="ru-RU" sz="135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оповещение по статусам сессий в </a:t>
            </a:r>
            <a:r>
              <a:rPr lang="ru-RU" sz="1350" dirty="0" err="1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телеграм</a:t>
            </a:r>
            <a:r>
              <a:rPr lang="ru-RU" sz="135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-боте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156763" y="3797494"/>
            <a:ext cx="302647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255" indent="-214255">
              <a:buFont typeface="Wingdings" panose="05000000000000000000" pitchFamily="2" charset="2"/>
              <a:buChar char="ü"/>
            </a:pPr>
            <a:r>
              <a:rPr lang="ru-RU" sz="135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осуществление срочных закупок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165768" y="4044539"/>
            <a:ext cx="212077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255" indent="-214255">
              <a:buFont typeface="Wingdings" panose="05000000000000000000" pitchFamily="2" charset="2"/>
              <a:buChar char="ü"/>
            </a:pPr>
            <a:r>
              <a:rPr lang="ru-RU" sz="135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неценовые критерии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165768" y="4290314"/>
            <a:ext cx="359874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255" indent="-214255">
              <a:buFont typeface="Wingdings" panose="05000000000000000000" pitchFamily="2" charset="2"/>
              <a:buChar char="ü"/>
            </a:pPr>
            <a:r>
              <a:rPr lang="ru-RU" sz="135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список недобросовестных поставщиков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156762" y="4562059"/>
            <a:ext cx="473725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255" indent="-214255">
              <a:buFont typeface="Wingdings" panose="05000000000000000000" pitchFamily="2" charset="2"/>
              <a:buChar char="ü"/>
            </a:pPr>
            <a:r>
              <a:rPr lang="ru-RU" sz="1350" dirty="0">
                <a:solidFill>
                  <a:srgbClr val="17375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экономия по результатам сессий остается в распоряжении заказчика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484298" y="0"/>
            <a:ext cx="4488905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внедрения</a:t>
            </a:r>
          </a:p>
        </p:txBody>
      </p:sp>
      <p:sp>
        <p:nvSpPr>
          <p:cNvPr id="6" name="Овал 34"/>
          <p:cNvSpPr/>
          <p:nvPr/>
        </p:nvSpPr>
        <p:spPr bwMode="auto">
          <a:xfrm>
            <a:off x="585044" y="1146828"/>
            <a:ext cx="605637" cy="525037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41" y="1262825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34"/>
          <p:cNvSpPr/>
          <p:nvPr/>
        </p:nvSpPr>
        <p:spPr bwMode="auto">
          <a:xfrm>
            <a:off x="564293" y="1852679"/>
            <a:ext cx="605637" cy="525037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" name="Овал 34"/>
          <p:cNvSpPr/>
          <p:nvPr/>
        </p:nvSpPr>
        <p:spPr bwMode="auto">
          <a:xfrm>
            <a:off x="585044" y="2592576"/>
            <a:ext cx="605637" cy="525037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" name="TextBox 17"/>
          <p:cNvSpPr/>
          <p:nvPr/>
        </p:nvSpPr>
        <p:spPr>
          <a:xfrm>
            <a:off x="1484298" y="1846544"/>
            <a:ext cx="3396062" cy="5847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r>
              <a:rPr lang="ru-RU" sz="2400" b="1" spc="-1" dirty="0">
                <a:solidFill>
                  <a:srgbClr val="212745"/>
                </a:solidFill>
                <a:ea typeface="Times New Roman"/>
              </a:rPr>
              <a:t>99%</a:t>
            </a:r>
            <a:r>
              <a:rPr lang="ru-RU" sz="2000" b="1" spc="-1" dirty="0">
                <a:solidFill>
                  <a:srgbClr val="212745"/>
                </a:solidFill>
                <a:ea typeface="Times New Roman"/>
              </a:rPr>
              <a:t> </a:t>
            </a:r>
            <a:r>
              <a:rPr lang="ru-RU" sz="1400" spc="-1" dirty="0">
                <a:solidFill>
                  <a:srgbClr val="212745"/>
                </a:solidFill>
                <a:ea typeface="Times New Roman"/>
              </a:rPr>
              <a:t>заказчиков работают в АТМО</a:t>
            </a:r>
          </a:p>
          <a:p>
            <a:r>
              <a:rPr lang="ru-RU" sz="1400" spc="-1" dirty="0" smtClean="0">
                <a:solidFill>
                  <a:srgbClr val="212745"/>
                </a:solidFill>
                <a:ea typeface="Times New Roman"/>
              </a:rPr>
              <a:t>(3,5 </a:t>
            </a:r>
            <a:r>
              <a:rPr lang="ru-RU" sz="1400" spc="-1" dirty="0">
                <a:solidFill>
                  <a:srgbClr val="212745"/>
                </a:solidFill>
                <a:ea typeface="Times New Roman"/>
              </a:rPr>
              <a:t>тыс. заказчиков) </a:t>
            </a:r>
            <a:endParaRPr lang="ru-RU" sz="1200" spc="-1" dirty="0">
              <a:solidFill>
                <a:srgbClr val="212745"/>
              </a:solidFill>
            </a:endParaRPr>
          </a:p>
        </p:txBody>
      </p:sp>
      <p:pic>
        <p:nvPicPr>
          <p:cNvPr id="14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0" y="1996419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0" y="2708573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9"/>
          <p:cNvSpPr/>
          <p:nvPr/>
        </p:nvSpPr>
        <p:spPr>
          <a:xfrm>
            <a:off x="1478837" y="1112096"/>
            <a:ext cx="4282920" cy="6155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r>
              <a:rPr lang="ru-RU" sz="2000" b="1" spc="-1" dirty="0" smtClean="0">
                <a:solidFill>
                  <a:srgbClr val="212745"/>
                </a:solidFill>
                <a:ea typeface="DejaVu Sans"/>
              </a:rPr>
              <a:t>13,4 </a:t>
            </a:r>
            <a:r>
              <a:rPr lang="ru-RU" sz="2000" b="1" spc="-1" dirty="0">
                <a:solidFill>
                  <a:srgbClr val="212745"/>
                </a:solidFill>
                <a:ea typeface="DejaVu Sans"/>
              </a:rPr>
              <a:t>тыс</a:t>
            </a:r>
            <a:r>
              <a:rPr lang="ru-RU" sz="2400" b="1" spc="-1" dirty="0">
                <a:solidFill>
                  <a:srgbClr val="212745"/>
                </a:solidFill>
                <a:ea typeface="DejaVu Sans"/>
              </a:rPr>
              <a:t>. </a:t>
            </a:r>
            <a:r>
              <a:rPr lang="ru-RU" sz="1600" b="1" spc="-1" dirty="0">
                <a:solidFill>
                  <a:srgbClr val="212745"/>
                </a:solidFill>
                <a:ea typeface="DejaVu Sans"/>
              </a:rPr>
              <a:t>поставщиков</a:t>
            </a:r>
          </a:p>
          <a:p>
            <a:r>
              <a:rPr lang="ru-RU" sz="1600" b="1" spc="-1" dirty="0">
                <a:solidFill>
                  <a:srgbClr val="212745"/>
                </a:solidFill>
                <a:ea typeface="DejaVu Sans"/>
              </a:rPr>
              <a:t>(</a:t>
            </a:r>
            <a:r>
              <a:rPr lang="ru-RU" sz="1600" b="1" spc="-1" dirty="0" smtClean="0">
                <a:solidFill>
                  <a:srgbClr val="212745"/>
                </a:solidFill>
                <a:ea typeface="DejaVu Sans"/>
              </a:rPr>
              <a:t>70 % </a:t>
            </a:r>
            <a:r>
              <a:rPr lang="ru-RU" sz="1600" b="1" spc="-1" dirty="0">
                <a:solidFill>
                  <a:srgbClr val="212745"/>
                </a:solidFill>
                <a:ea typeface="DejaVu Sans"/>
              </a:rPr>
              <a:t>- </a:t>
            </a:r>
            <a:r>
              <a:rPr lang="ru-RU" sz="1600" b="1" spc="-1" dirty="0" smtClean="0">
                <a:solidFill>
                  <a:srgbClr val="212745"/>
                </a:solidFill>
                <a:ea typeface="DejaVu Sans"/>
              </a:rPr>
              <a:t>более 9 </a:t>
            </a:r>
            <a:r>
              <a:rPr lang="ru-RU" sz="1600" b="1" spc="-1" dirty="0">
                <a:solidFill>
                  <a:srgbClr val="212745"/>
                </a:solidFill>
                <a:ea typeface="DejaVu Sans"/>
              </a:rPr>
              <a:t>тыс. региональных)</a:t>
            </a:r>
            <a:endParaRPr lang="ru-RU" sz="1400" spc="-1" dirty="0">
              <a:solidFill>
                <a:srgbClr val="212745"/>
              </a:solidFill>
            </a:endParaRPr>
          </a:p>
        </p:txBody>
      </p:sp>
      <p:sp>
        <p:nvSpPr>
          <p:cNvPr id="18" name="TextBox 2"/>
          <p:cNvSpPr/>
          <p:nvPr/>
        </p:nvSpPr>
        <p:spPr>
          <a:xfrm>
            <a:off x="1478837" y="3259403"/>
            <a:ext cx="4490512" cy="8617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r>
              <a:rPr lang="ru-RU" sz="2000" b="1" spc="-1" dirty="0" smtClean="0">
                <a:solidFill>
                  <a:srgbClr val="212745"/>
                </a:solidFill>
                <a:ea typeface="DejaVu Sans"/>
              </a:rPr>
              <a:t>1,1 млрд. </a:t>
            </a:r>
            <a:r>
              <a:rPr lang="ru-RU" sz="2000" b="1" spc="-1" dirty="0">
                <a:solidFill>
                  <a:srgbClr val="212745"/>
                </a:solidFill>
                <a:ea typeface="DejaVu Sans"/>
              </a:rPr>
              <a:t>руб. </a:t>
            </a:r>
            <a:r>
              <a:rPr lang="ru-RU" spc="-1" dirty="0" smtClean="0">
                <a:solidFill>
                  <a:srgbClr val="212745"/>
                </a:solidFill>
                <a:ea typeface="DejaVu Sans"/>
              </a:rPr>
              <a:t>экономия за 3 года</a:t>
            </a:r>
            <a:endParaRPr lang="ru-RU" spc="-1" dirty="0">
              <a:solidFill>
                <a:srgbClr val="212745"/>
              </a:solidFill>
              <a:ea typeface="DejaVu Sans"/>
            </a:endParaRPr>
          </a:p>
          <a:p>
            <a:r>
              <a:rPr lang="ru-RU" spc="-1" dirty="0">
                <a:solidFill>
                  <a:srgbClr val="212745"/>
                </a:solidFill>
              </a:rPr>
              <a:t>(дополнительная возможность использования средств)</a:t>
            </a:r>
            <a:endParaRPr lang="ru-RU" sz="1600" spc="-1" dirty="0">
              <a:solidFill>
                <a:srgbClr val="212745"/>
              </a:solidFill>
            </a:endParaRPr>
          </a:p>
        </p:txBody>
      </p:sp>
      <p:sp>
        <p:nvSpPr>
          <p:cNvPr id="19" name="TextBox 2"/>
          <p:cNvSpPr/>
          <p:nvPr/>
        </p:nvSpPr>
        <p:spPr>
          <a:xfrm>
            <a:off x="1455930" y="2534585"/>
            <a:ext cx="4490512" cy="5539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r>
              <a:rPr lang="ru-RU" sz="2000" b="1" spc="-1" dirty="0" smtClean="0">
                <a:solidFill>
                  <a:srgbClr val="212745"/>
                </a:solidFill>
                <a:ea typeface="DejaVu Sans"/>
              </a:rPr>
              <a:t>583 тыс. контрактов</a:t>
            </a:r>
            <a:endParaRPr lang="ru-RU" sz="1400" spc="-1" dirty="0">
              <a:solidFill>
                <a:srgbClr val="212745"/>
              </a:solidFill>
              <a:ea typeface="DejaVu Sans"/>
            </a:endParaRPr>
          </a:p>
          <a:p>
            <a:r>
              <a:rPr lang="ru-RU" sz="1600" spc="-1" dirty="0" smtClean="0">
                <a:solidFill>
                  <a:srgbClr val="212745"/>
                </a:solidFill>
              </a:rPr>
              <a:t>оцифровано за 3 года</a:t>
            </a:r>
            <a:endParaRPr lang="ru-RU" sz="1400" spc="-1" dirty="0">
              <a:solidFill>
                <a:srgbClr val="212745"/>
              </a:solidFill>
            </a:endParaRPr>
          </a:p>
        </p:txBody>
      </p:sp>
      <p:sp>
        <p:nvSpPr>
          <p:cNvPr id="20" name="Овал 34"/>
          <p:cNvSpPr/>
          <p:nvPr/>
        </p:nvSpPr>
        <p:spPr bwMode="auto">
          <a:xfrm>
            <a:off x="585044" y="3388833"/>
            <a:ext cx="605637" cy="525037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78" y="3504830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18"/>
          <p:cNvSpPr/>
          <p:nvPr/>
        </p:nvSpPr>
        <p:spPr>
          <a:xfrm>
            <a:off x="6896056" y="1494893"/>
            <a:ext cx="1754563" cy="11079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>
              <a:spcBef>
                <a:spcPts val="800"/>
              </a:spcBef>
            </a:pPr>
            <a:r>
              <a:rPr lang="ru-RU" spc="-1" dirty="0" smtClean="0">
                <a:solidFill>
                  <a:srgbClr val="212745"/>
                </a:solidFill>
                <a:ea typeface="DejaVu Sans"/>
              </a:rPr>
              <a:t>ЗАКУПКИ </a:t>
            </a:r>
            <a:r>
              <a:rPr lang="ru-RU" spc="-1" dirty="0">
                <a:solidFill>
                  <a:srgbClr val="212745"/>
                </a:solidFill>
                <a:ea typeface="DejaVu Sans"/>
              </a:rPr>
              <a:t>= </a:t>
            </a:r>
            <a:r>
              <a:rPr lang="ru-RU" spc="-1" dirty="0" smtClean="0">
                <a:solidFill>
                  <a:srgbClr val="212745"/>
                </a:solidFill>
                <a:ea typeface="DejaVu Sans"/>
              </a:rPr>
              <a:t>Лимиты бюджетных обязательств</a:t>
            </a:r>
            <a:endParaRPr lang="ru-RU" spc="-1" dirty="0">
              <a:solidFill>
                <a:srgbClr val="212745"/>
              </a:solidFill>
              <a:ea typeface="DejaVu Sans"/>
            </a:endParaRPr>
          </a:p>
        </p:txBody>
      </p:sp>
      <p:sp>
        <p:nvSpPr>
          <p:cNvPr id="23" name="TextBox 20"/>
          <p:cNvSpPr/>
          <p:nvPr/>
        </p:nvSpPr>
        <p:spPr>
          <a:xfrm>
            <a:off x="6627308" y="3245641"/>
            <a:ext cx="2352231" cy="2769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>
              <a:spcBef>
                <a:spcPts val="800"/>
              </a:spcBef>
            </a:pPr>
            <a:r>
              <a:rPr lang="ru-RU" spc="-1" dirty="0">
                <a:solidFill>
                  <a:srgbClr val="212745"/>
                </a:solidFill>
                <a:ea typeface="DejaVu Sans"/>
              </a:rPr>
              <a:t>Консолидация закупок </a:t>
            </a:r>
          </a:p>
        </p:txBody>
      </p:sp>
      <p:sp>
        <p:nvSpPr>
          <p:cNvPr id="24" name="Овал 34"/>
          <p:cNvSpPr/>
          <p:nvPr/>
        </p:nvSpPr>
        <p:spPr bwMode="auto">
          <a:xfrm>
            <a:off x="5759021" y="1785696"/>
            <a:ext cx="799661" cy="697375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" name="Овал 34"/>
          <p:cNvSpPr/>
          <p:nvPr/>
        </p:nvSpPr>
        <p:spPr bwMode="auto">
          <a:xfrm>
            <a:off x="5763328" y="3140097"/>
            <a:ext cx="795354" cy="682902"/>
          </a:xfrm>
          <a:prstGeom prst="ellipse">
            <a:avLst/>
          </a:prstGeom>
          <a:solidFill>
            <a:srgbClr val="0AC07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498" y="2006763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https://www.xn----8sbwai5ag2d0d.xn--p1ai/system/ckeditor_assets/pictures/274677/content_ga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330" y="3315763"/>
            <a:ext cx="293042" cy="2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90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484298" y="0"/>
            <a:ext cx="4488905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Визуализация АТМО - </a:t>
            </a:r>
            <a:r>
              <a:rPr lang="ru-RU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дашборды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21" y="1353385"/>
            <a:ext cx="6753485" cy="3330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079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4483"/>
            <a:ext cx="9144000" cy="51435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030306" y="52628"/>
            <a:ext cx="4488905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Лиственное дерево контур">
            <a:extLst>
              <a:ext uri="{FF2B5EF4-FFF2-40B4-BE49-F238E27FC236}">
                <a16:creationId xmlns:a16="http://schemas.microsoft.com/office/drawing/2014/main" xmlns="" id="{17B0B168-CB08-8969-90DC-491FD4392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956323" y="839730"/>
            <a:ext cx="4066379" cy="3840232"/>
          </a:xfrm>
          <a:prstGeom prst="rect">
            <a:avLst/>
          </a:prstGeom>
        </p:spPr>
      </p:pic>
      <p:pic>
        <p:nvPicPr>
          <p:cNvPr id="6" name="Рисунок 5" descr="🍎 Эмодзи Красное &lt;strong&gt;яблоко&lt;/strong&gt; на Apple iOS 15.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241" y="2166903"/>
            <a:ext cx="592943" cy="592943"/>
          </a:xfrm>
          <a:prstGeom prst="rect">
            <a:avLst/>
          </a:prstGeom>
          <a:effectLst>
            <a:glow rad="127000">
              <a:schemeClr val="accent3">
                <a:lumMod val="40000"/>
                <a:lumOff val="60000"/>
              </a:schemeClr>
            </a:glow>
          </a:effectLst>
        </p:spPr>
      </p:pic>
      <p:pic>
        <p:nvPicPr>
          <p:cNvPr id="7" name="Рисунок 6" descr="🍎 Эмодзи Красное &lt;strong&gt;яблоко&lt;/strong&gt; на Apple iOS 15.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697" y="1971586"/>
            <a:ext cx="592943" cy="592943"/>
          </a:xfrm>
          <a:prstGeom prst="rect">
            <a:avLst/>
          </a:prstGeom>
          <a:effectLst>
            <a:glow rad="127000">
              <a:schemeClr val="accent3">
                <a:lumMod val="40000"/>
                <a:lumOff val="60000"/>
              </a:schemeClr>
            </a:glow>
          </a:effectLst>
        </p:spPr>
      </p:pic>
      <p:pic>
        <p:nvPicPr>
          <p:cNvPr id="8" name="Рисунок 7" descr="🍎 Эмодзи Красное &lt;strong&gt;яблоко&lt;/strong&gt; на Apple iOS 15.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890" y="1481842"/>
            <a:ext cx="592943" cy="592943"/>
          </a:xfrm>
          <a:prstGeom prst="rect">
            <a:avLst/>
          </a:prstGeom>
          <a:effectLst>
            <a:glow rad="127000">
              <a:schemeClr val="accent3">
                <a:lumMod val="40000"/>
                <a:lumOff val="60000"/>
              </a:schemeClr>
            </a:glow>
          </a:effectLst>
        </p:spPr>
      </p:pic>
      <p:pic>
        <p:nvPicPr>
          <p:cNvPr id="9" name="Рисунок 8" descr="🍎 Эмодзи Красное &lt;strong&gt;яблоко&lt;/strong&gt; на Apple iOS 15.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26" y="2275278"/>
            <a:ext cx="592943" cy="592943"/>
          </a:xfrm>
          <a:prstGeom prst="rect">
            <a:avLst/>
          </a:prstGeom>
          <a:effectLst>
            <a:glow rad="127000">
              <a:schemeClr val="accent3">
                <a:lumMod val="40000"/>
                <a:lumOff val="60000"/>
              </a:schemeClr>
            </a:glow>
          </a:effectLst>
        </p:spPr>
      </p:pic>
      <p:pic>
        <p:nvPicPr>
          <p:cNvPr id="10" name="Рисунок 9" descr="🍎 Эмодзи Красное &lt;strong&gt;яблоко&lt;/strong&gt; на Apple iOS 15.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98" y="1649895"/>
            <a:ext cx="592943" cy="592943"/>
          </a:xfrm>
          <a:prstGeom prst="rect">
            <a:avLst/>
          </a:prstGeom>
          <a:effectLst>
            <a:glow rad="127000">
              <a:schemeClr val="accent3">
                <a:lumMod val="40000"/>
                <a:lumOff val="60000"/>
              </a:schemeClr>
            </a:glow>
          </a:effectLst>
        </p:spPr>
      </p:pic>
      <p:sp>
        <p:nvSpPr>
          <p:cNvPr id="12" name="Прямоугольник 11"/>
          <p:cNvSpPr/>
          <p:nvPr/>
        </p:nvSpPr>
        <p:spPr bwMode="auto">
          <a:xfrm>
            <a:off x="6171678" y="1072959"/>
            <a:ext cx="23125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Ведение реестра недобросовестных поставщиков в ЗМО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171678" y="2164858"/>
            <a:ext cx="23125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Внедрение механизма </a:t>
            </a:r>
            <a:r>
              <a:rPr lang="ru-RU" b="1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рейтингования</a:t>
            </a:r>
            <a:r>
              <a:rPr lang="ru-RU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 заказчиков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6190537" y="3556627"/>
            <a:ext cx="19939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</a:t>
            </a:r>
            <a:br>
              <a:rPr lang="ru-RU" sz="16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системами бухучета и отчетности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6" name="Рисунок 15" descr="Яблоко контур">
            <a:extLst>
              <a:ext uri="{FF2B5EF4-FFF2-40B4-BE49-F238E27FC236}">
                <a16:creationId xmlns:a16="http://schemas.microsoft.com/office/drawing/2014/main" xmlns="" id="{E0018413-A495-D073-1341-BD2B911FFE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539027" y="1260558"/>
            <a:ext cx="735731" cy="735731"/>
          </a:xfrm>
          <a:prstGeom prst="rect">
            <a:avLst/>
          </a:prstGeom>
          <a:effectLst>
            <a:glow rad="101600">
              <a:srgbClr val="CFD242">
                <a:alpha val="40000"/>
              </a:srgbClr>
            </a:glow>
          </a:effectLst>
        </p:spPr>
      </p:pic>
      <p:pic>
        <p:nvPicPr>
          <p:cNvPr id="17" name="Рисунок 16" descr="Яблоко контур">
            <a:extLst>
              <a:ext uri="{FF2B5EF4-FFF2-40B4-BE49-F238E27FC236}">
                <a16:creationId xmlns:a16="http://schemas.microsoft.com/office/drawing/2014/main" xmlns="" id="{E0018413-A495-D073-1341-BD2B911FFE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2577349" y="2470655"/>
            <a:ext cx="730251" cy="730251"/>
          </a:xfrm>
          <a:prstGeom prst="rect">
            <a:avLst/>
          </a:prstGeom>
          <a:effectLst>
            <a:glow rad="101600">
              <a:srgbClr val="CFD242">
                <a:alpha val="40000"/>
              </a:srgbClr>
            </a:glow>
          </a:effectLst>
        </p:spPr>
      </p:pic>
      <p:pic>
        <p:nvPicPr>
          <p:cNvPr id="18" name="Рисунок 17" descr="Яблоко контур">
            <a:extLst>
              <a:ext uri="{FF2B5EF4-FFF2-40B4-BE49-F238E27FC236}">
                <a16:creationId xmlns:a16="http://schemas.microsoft.com/office/drawing/2014/main" xmlns="" id="{E0018413-A495-D073-1341-BD2B911FFE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5077310" y="2381576"/>
            <a:ext cx="572134" cy="572134"/>
          </a:xfrm>
          <a:prstGeom prst="rect">
            <a:avLst/>
          </a:prstGeom>
          <a:effectLst>
            <a:glow rad="101600">
              <a:srgbClr val="CFD242">
                <a:alpha val="40000"/>
              </a:srgbClr>
            </a:glow>
          </a:effectLst>
        </p:spPr>
      </p:pic>
      <p:cxnSp>
        <p:nvCxnSpPr>
          <p:cNvPr id="19" name="Соединительная линия уступом 18">
            <a:extLst>
              <a:ext uri="{FF2B5EF4-FFF2-40B4-BE49-F238E27FC236}">
                <a16:creationId xmlns:a16="http://schemas.microsoft.com/office/drawing/2014/main" xmlns="" id="{F5FEE784-7C4A-1A40-683E-0363288EA104}"/>
              </a:ext>
            </a:extLst>
          </p:cNvPr>
          <p:cNvCxnSpPr>
            <a:cxnSpLocks/>
          </p:cNvCxnSpPr>
          <p:nvPr/>
        </p:nvCxnSpPr>
        <p:spPr>
          <a:xfrm rot="10800000">
            <a:off x="5410873" y="2986698"/>
            <a:ext cx="2465710" cy="358656"/>
          </a:xfrm>
          <a:prstGeom prst="bentConnector2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>
            <a:extLst>
              <a:ext uri="{FF2B5EF4-FFF2-40B4-BE49-F238E27FC236}">
                <a16:creationId xmlns:a16="http://schemas.microsoft.com/office/drawing/2014/main" xmlns="" id="{F5FEE784-7C4A-1A40-683E-0363288EA104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4063495" y="1514362"/>
            <a:ext cx="3621238" cy="457225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>
            <a:extLst>
              <a:ext uri="{FF2B5EF4-FFF2-40B4-BE49-F238E27FC236}">
                <a16:creationId xmlns:a16="http://schemas.microsoft.com/office/drawing/2014/main" xmlns="" id="{F5FEE784-7C4A-1A40-683E-0363288EA104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2970065" y="3096229"/>
            <a:ext cx="3286011" cy="92651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 bwMode="auto">
          <a:xfrm>
            <a:off x="118994" y="2196522"/>
            <a:ext cx="2312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Создание экосистемы</a:t>
            </a:r>
            <a:endParaRPr lang="ru-RU" sz="2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>
            <a:off x="1900576" y="1197272"/>
            <a:ext cx="429361" cy="343657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01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030306" y="52628"/>
            <a:ext cx="4488905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2227659" y="2139702"/>
            <a:ext cx="4199455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ru-RU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620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1302</TotalTime>
  <Words>197</Words>
  <Application>Microsoft Office PowerPoint</Application>
  <DocSecurity>0</DocSecurity>
  <PresentationFormat>Экран (16:9)</PresentationFormat>
  <Paragraphs>56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DejaVu Sans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Валиева Гузель Науфаловна</cp:lastModifiedBy>
  <cp:revision>44</cp:revision>
  <cp:lastPrinted>2024-05-08T04:54:07Z</cp:lastPrinted>
  <dcterms:created xsi:type="dcterms:W3CDTF">2024-04-12T17:29:19Z</dcterms:created>
  <dcterms:modified xsi:type="dcterms:W3CDTF">2024-05-08T10:14:49Z</dcterms:modified>
  <cp:category/>
  <dc:identifier/>
  <cp:contentStatus/>
  <dc:language/>
  <cp:version/>
</cp:coreProperties>
</file>