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0" r:id="rId2"/>
    <p:sldId id="258" r:id="rId3"/>
    <p:sldId id="1102" r:id="rId4"/>
    <p:sldId id="263" r:id="rId5"/>
    <p:sldId id="1110" r:id="rId6"/>
    <p:sldId id="1106" r:id="rId7"/>
    <p:sldId id="1111" r:id="rId8"/>
    <p:sldId id="1112" r:id="rId9"/>
  </p:sldIdLst>
  <p:sldSz cx="9144000" cy="5143500" type="screen16x9"/>
  <p:notesSz cx="9144000" cy="51435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57A7"/>
    <a:srgbClr val="C42126"/>
    <a:srgbClr val="18BEE4"/>
    <a:srgbClr val="C52026"/>
    <a:srgbClr val="F58881"/>
    <a:srgbClr val="EE3324"/>
    <a:srgbClr val="456AB0"/>
    <a:srgbClr val="3E68B2"/>
    <a:srgbClr val="3D69B2"/>
    <a:srgbClr val="18B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8" d="100"/>
          <a:sy n="158" d="100"/>
        </p:scale>
        <p:origin x="186" y="144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00AA28-AC7A-405E-93CD-0AD746406A88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3B19072E-2031-40C1-BB93-21A71FE80EB7}">
      <dgm:prSet phldrT="[Текст]" custT="1"/>
      <dgm:spPr>
        <a:solidFill>
          <a:srgbClr val="3E57A7"/>
        </a:solidFill>
      </dgm:spPr>
      <dgm:t>
        <a:bodyPr/>
        <a:lstStyle/>
        <a:p>
          <a:r>
            <a:rPr lang="ru-RU" altLang="ru-RU" sz="1400" b="1" u="none" dirty="0">
              <a:latin typeface="Gotham Pro" panose="02000503040000020004" pitchFamily="50" charset="0"/>
              <a:cs typeface="Gotham Pro" panose="02000503040000020004" pitchFamily="50" charset="0"/>
            </a:rPr>
            <a:t>ПОСТАВКА</a:t>
          </a:r>
          <a:endParaRPr lang="ru-RU" sz="1400" dirty="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94DCBB3C-742A-4A0D-85F4-A843DA1F529E}" type="parTrans" cxnId="{EC91B4FF-6C70-4B7F-AD25-B09A39CA7B8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63049F35-7383-499C-A551-4E86405B82B9}" type="sibTrans" cxnId="{EC91B4FF-6C70-4B7F-AD25-B09A39CA7B8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9A7C81A2-7DB8-461D-B154-AEA3A00966A6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Документы о приемке (и все остальные документы) направляются Исполнителем по контракту через ЭДО;</a:t>
          </a:r>
        </a:p>
      </dgm:t>
    </dgm:pt>
    <dgm:pt modelId="{364D63BE-3DF8-4923-990C-CEB2DD2DD624}" type="parTrans" cxnId="{0FD51FE5-4F06-4A40-AFE1-7BD8F1E4A61A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58396E87-9D12-46F6-9A45-BF340932AA62}" type="sibTrans" cxnId="{0FD51FE5-4F06-4A40-AFE1-7BD8F1E4A61A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B7811DD0-B51D-498D-A731-1ADF29258120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Срок на приемку рассчитывается автоматизированно (от даты направления документа исполнителем). Срок приемки и дата подписания Заказчиком документов приемки фиксируются автоматизированно. </a:t>
          </a:r>
          <a:endParaRPr lang="ru-RU" sz="135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C9E9E581-9FBA-4E4B-AFD4-0308345414A3}" type="parTrans" cxnId="{B517A08B-48F5-4CA2-95C9-40FD725372C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D8B86082-2150-4D04-B389-957C76EEFF06}" type="sibTrans" cxnId="{B517A08B-48F5-4CA2-95C9-40FD725372C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766B9577-FD4D-47C3-BDF9-F3A57E317869}">
      <dgm:prSet phldrT="[Текст]" custT="1"/>
      <dgm:spPr>
        <a:solidFill>
          <a:srgbClr val="3E57A7"/>
        </a:solidFill>
      </dgm:spPr>
      <dgm:t>
        <a:bodyPr/>
        <a:lstStyle/>
        <a:p>
          <a:r>
            <a:rPr lang="ru-RU" sz="1400" b="1" u="none" kern="1200" dirty="0">
              <a:solidFill>
                <a:prstClr val="white"/>
              </a:solidFill>
              <a:latin typeface="Gotham Pro" panose="02000503040000020004" pitchFamily="50" charset="0"/>
              <a:ea typeface="+mn-ea"/>
              <a:cs typeface="Gotham Pro" panose="02000503040000020004" pitchFamily="50" charset="0"/>
            </a:rPr>
            <a:t>ОПЛАТА</a:t>
          </a:r>
        </a:p>
      </dgm:t>
    </dgm:pt>
    <dgm:pt modelId="{2554C351-4C53-44FF-9DE4-FD1AFBD6799F}" type="parTrans" cxnId="{B7474078-692B-4D1C-AD2F-ABFCA555FE89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5AB85627-96CE-46CF-8C8D-4B2CFD44920F}" type="sibTrans" cxnId="{B7474078-692B-4D1C-AD2F-ABFCA555FE89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7E996912-AEB8-4711-ACC9-449B890897B3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b="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В случае нарушения срока оплаты - информация доступна сторонам Контракта и контрольному органу в реальном времени. </a:t>
          </a:r>
          <a:endParaRPr lang="ru-RU" sz="1350" b="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2319C005-A0E3-468E-A459-99CF5B6D16A8}" type="parTrans" cxnId="{D76F88B4-4A6D-4833-BE8D-7F03E8494E2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468B8FBF-F584-48E1-9717-8DED45F5503A}" type="sibTrans" cxnId="{D76F88B4-4A6D-4833-BE8D-7F03E8494E2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32DC95CB-37EC-4B4B-B0A1-767381890C6A}">
      <dgm:prSet phldrT="[Текст]" custT="1"/>
      <dgm:spPr>
        <a:solidFill>
          <a:srgbClr val="3E57A7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kern="1200" dirty="0">
              <a:solidFill>
                <a:prstClr val="white"/>
              </a:solidFill>
              <a:latin typeface="Gotham Pro" panose="02000503040000020004" pitchFamily="50" charset="0"/>
              <a:ea typeface="+mn-ea"/>
              <a:cs typeface="Gotham Pro" panose="02000503040000020004" pitchFamily="50" charset="0"/>
            </a:rPr>
            <a:t>ПРИЕМКА</a:t>
          </a:r>
        </a:p>
      </dgm:t>
    </dgm:pt>
    <dgm:pt modelId="{FE49CA9D-212B-42C0-A95C-B158D713FC55}" type="sibTrans" cxnId="{71544B70-E456-4854-AF7A-03A623CE2C4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AD6D2E76-6F00-4881-98DD-1AA9E8594438}" type="parTrans" cxnId="{71544B70-E456-4854-AF7A-03A623CE2C4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82404286-7BAE-41D6-B0F8-481E34A3AB6C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b="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Контрольный орган за нарушение срока и порядка оплаты применяет меры ответственности предусмотренные ч. 1 ст. 7.32.5 КоАП РФ (штраф) и ч. 2 ст. 7.32.5 (дисквалификация)</a:t>
          </a:r>
          <a:endParaRPr lang="ru-RU" sz="1350" b="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93FB2042-8BCF-4F4D-AF04-AABD6B8400DF}" type="parTrans" cxnId="{6646A109-D0B0-42D2-9B98-7C20DC847B8A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4C0A1BA9-2ADC-42B8-A51B-4F1B2D15EEE6}" type="sibTrans" cxnId="{6646A109-D0B0-42D2-9B98-7C20DC847B8A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BE422FB0-35A4-4265-9FD7-67AD80F127B7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Фиксируется срок передачи документов Исполнителем. Ранее такой срок не фиксировался, факт передачи документов ничем не подтверждался.</a:t>
          </a:r>
        </a:p>
      </dgm:t>
    </dgm:pt>
    <dgm:pt modelId="{6F2C4190-C7A1-48CF-8A9F-674B568A05F9}" type="parTrans" cxnId="{6AD400B7-18CA-4843-B484-23B19C137DF4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26F783DA-DDB7-484D-9938-26C474CDE5BD}" type="sibTrans" cxnId="{6AD400B7-18CA-4843-B484-23B19C137DF4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6DF91FC4-C37B-4C73-A3E4-9F1457BEB14B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За неподписание Заказчиком документа приемки или ненаправление мотивированного отказа контрольный орган применяет меры ответственности - ч.</a:t>
          </a:r>
          <a:r>
            <a:rPr lang="en-US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 </a:t>
          </a:r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9 ст. 7.32 КоАП РФ</a:t>
          </a:r>
          <a:endParaRPr lang="ru-RU" sz="135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09A9CF6A-970A-4A41-9A34-715880DA7330}" type="parTrans" cxnId="{03FA58F6-78B9-40CF-93A3-F0D85D8AC8B7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845D3835-3DF2-4A02-BCCE-EA256A07780F}" type="sibTrans" cxnId="{03FA58F6-78B9-40CF-93A3-F0D85D8AC8B7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255A3D48-4707-4BB0-A9E8-A30ACA155CE1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Информация о нарушении сроков приемки доступна сторонам Контракта и контрольному органу в реальном времени. </a:t>
          </a:r>
          <a:endParaRPr lang="ru-RU" sz="135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C075B93C-78A4-4E7B-A9F8-FFCCA76E3986}" type="parTrans" cxnId="{57800233-A62C-4506-8E2A-FF996FF8864F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60E2472A-C48A-4723-B353-4B306702ABEF}" type="sibTrans" cxnId="{57800233-A62C-4506-8E2A-FF996FF8864F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64FC0459-397D-4098-861C-54A5BF8A65B4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Нарушение сроков передачи документа – основания для направления требования Неустойки</a:t>
          </a:r>
        </a:p>
      </dgm:t>
    </dgm:pt>
    <dgm:pt modelId="{C1037E5B-5BF4-4984-A67E-1D7F45DA3D24}" type="parTrans" cxnId="{4D468050-E781-4F82-841A-B2CFF8CBEA94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6BAFD101-E086-4432-AB09-1676B5E0F7D9}" type="sibTrans" cxnId="{4D468050-E781-4F82-841A-B2CFF8CBEA94}">
      <dgm:prSet/>
      <dgm:spPr/>
      <dgm:t>
        <a:bodyPr/>
        <a:lstStyle/>
        <a:p>
          <a:endParaRPr lang="ru-RU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497A351A-D1AE-48DE-B6F4-5BBF851DECDB}" type="pres">
      <dgm:prSet presAssocID="{CC00AA28-AC7A-405E-93CD-0AD746406A88}" presName="Name0" presStyleCnt="0">
        <dgm:presLayoutVars>
          <dgm:dir/>
          <dgm:animLvl val="lvl"/>
          <dgm:resizeHandles val="exact"/>
        </dgm:presLayoutVars>
      </dgm:prSet>
      <dgm:spPr/>
    </dgm:pt>
    <dgm:pt modelId="{B8CF250B-B767-42BD-BB39-775B7A1E393F}" type="pres">
      <dgm:prSet presAssocID="{3B19072E-2031-40C1-BB93-21A71FE80EB7}" presName="linNode" presStyleCnt="0"/>
      <dgm:spPr/>
    </dgm:pt>
    <dgm:pt modelId="{DA283247-5E10-4854-B319-7EF7EE21F39E}" type="pres">
      <dgm:prSet presAssocID="{3B19072E-2031-40C1-BB93-21A71FE80EB7}" presName="parentText" presStyleLbl="node1" presStyleIdx="0" presStyleCnt="3" custScaleX="64613" custScaleY="48342">
        <dgm:presLayoutVars>
          <dgm:chMax val="1"/>
          <dgm:bulletEnabled val="1"/>
        </dgm:presLayoutVars>
      </dgm:prSet>
      <dgm:spPr/>
    </dgm:pt>
    <dgm:pt modelId="{8B4F169A-AFB3-45C0-90FE-24474379E87B}" type="pres">
      <dgm:prSet presAssocID="{3B19072E-2031-40C1-BB93-21A71FE80EB7}" presName="descendantText" presStyleLbl="alignAccFollowNode1" presStyleIdx="0" presStyleCnt="3" custScaleX="212767" custScaleY="107750" custLinFactNeighborX="178" custLinFactNeighborY="-108">
        <dgm:presLayoutVars>
          <dgm:bulletEnabled val="1"/>
        </dgm:presLayoutVars>
      </dgm:prSet>
      <dgm:spPr/>
    </dgm:pt>
    <dgm:pt modelId="{7705C911-41AE-41AF-816F-B63F197E12D5}" type="pres">
      <dgm:prSet presAssocID="{63049F35-7383-499C-A551-4E86405B82B9}" presName="sp" presStyleCnt="0"/>
      <dgm:spPr/>
    </dgm:pt>
    <dgm:pt modelId="{525E449C-8A60-4140-A9FD-A585828FEA0D}" type="pres">
      <dgm:prSet presAssocID="{32DC95CB-37EC-4B4B-B0A1-767381890C6A}" presName="linNode" presStyleCnt="0"/>
      <dgm:spPr/>
    </dgm:pt>
    <dgm:pt modelId="{FEC64EC2-E8E6-4DB8-8B9A-1AFE5D9984DB}" type="pres">
      <dgm:prSet presAssocID="{32DC95CB-37EC-4B4B-B0A1-767381890C6A}" presName="parentText" presStyleLbl="node1" presStyleIdx="1" presStyleCnt="3" custScaleX="62050" custScaleY="53602">
        <dgm:presLayoutVars>
          <dgm:chMax val="1"/>
          <dgm:bulletEnabled val="1"/>
        </dgm:presLayoutVars>
      </dgm:prSet>
      <dgm:spPr/>
    </dgm:pt>
    <dgm:pt modelId="{6655D5EE-DD3B-423F-9BD3-BA922C6E16AA}" type="pres">
      <dgm:prSet presAssocID="{32DC95CB-37EC-4B4B-B0A1-767381890C6A}" presName="descendantText" presStyleLbl="alignAccFollowNode1" presStyleIdx="1" presStyleCnt="3" custScaleX="204970" custScaleY="124933" custLinFactNeighborX="6" custLinFactNeighborY="-2453">
        <dgm:presLayoutVars>
          <dgm:bulletEnabled val="1"/>
        </dgm:presLayoutVars>
      </dgm:prSet>
      <dgm:spPr/>
    </dgm:pt>
    <dgm:pt modelId="{4F0249D7-7DF6-4D49-A405-214AE43E94A8}" type="pres">
      <dgm:prSet presAssocID="{FE49CA9D-212B-42C0-A95C-B158D713FC55}" presName="sp" presStyleCnt="0"/>
      <dgm:spPr/>
    </dgm:pt>
    <dgm:pt modelId="{C094775A-5AF4-4CE9-A400-88C8B732D2B8}" type="pres">
      <dgm:prSet presAssocID="{766B9577-FD4D-47C3-BDF9-F3A57E317869}" presName="linNode" presStyleCnt="0"/>
      <dgm:spPr/>
    </dgm:pt>
    <dgm:pt modelId="{4FADB9F1-FE99-428A-B7F5-D6A465834786}" type="pres">
      <dgm:prSet presAssocID="{766B9577-FD4D-47C3-BDF9-F3A57E317869}" presName="parentText" presStyleLbl="node1" presStyleIdx="2" presStyleCnt="3" custScaleX="54243" custScaleY="40895" custLinFactNeighborY="-2945">
        <dgm:presLayoutVars>
          <dgm:chMax val="1"/>
          <dgm:bulletEnabled val="1"/>
        </dgm:presLayoutVars>
      </dgm:prSet>
      <dgm:spPr/>
    </dgm:pt>
    <dgm:pt modelId="{E0BD017D-9870-4467-8DCE-9DF7173970E1}" type="pres">
      <dgm:prSet presAssocID="{766B9577-FD4D-47C3-BDF9-F3A57E317869}" presName="descendantText" presStyleLbl="alignAccFollowNode1" presStyleIdx="2" presStyleCnt="3" custScaleX="181113" custScaleY="77834" custLinFactNeighborX="14" custLinFactNeighborY="-4308">
        <dgm:presLayoutVars>
          <dgm:bulletEnabled val="1"/>
        </dgm:presLayoutVars>
      </dgm:prSet>
      <dgm:spPr/>
    </dgm:pt>
  </dgm:ptLst>
  <dgm:cxnLst>
    <dgm:cxn modelId="{6646A109-D0B0-42D2-9B98-7C20DC847B8A}" srcId="{766B9577-FD4D-47C3-BDF9-F3A57E317869}" destId="{82404286-7BAE-41D6-B0F8-481E34A3AB6C}" srcOrd="1" destOrd="0" parTransId="{93FB2042-8BCF-4F4D-AF04-AABD6B8400DF}" sibTransId="{4C0A1BA9-2ADC-42B8-A51B-4F1B2D15EEE6}"/>
    <dgm:cxn modelId="{57800233-A62C-4506-8E2A-FF996FF8864F}" srcId="{32DC95CB-37EC-4B4B-B0A1-767381890C6A}" destId="{255A3D48-4707-4BB0-A9E8-A30ACA155CE1}" srcOrd="1" destOrd="0" parTransId="{C075B93C-78A4-4E7B-A9F8-FFCCA76E3986}" sibTransId="{60E2472A-C48A-4723-B353-4B306702ABEF}"/>
    <dgm:cxn modelId="{49A3DD35-CDEB-4008-BF60-F6919310E902}" type="presOf" srcId="{7E996912-AEB8-4711-ACC9-449B890897B3}" destId="{E0BD017D-9870-4467-8DCE-9DF7173970E1}" srcOrd="0" destOrd="0" presId="urn:microsoft.com/office/officeart/2005/8/layout/vList5"/>
    <dgm:cxn modelId="{71544B70-E456-4854-AF7A-03A623CE2C41}" srcId="{CC00AA28-AC7A-405E-93CD-0AD746406A88}" destId="{32DC95CB-37EC-4B4B-B0A1-767381890C6A}" srcOrd="1" destOrd="0" parTransId="{AD6D2E76-6F00-4881-98DD-1AA9E8594438}" sibTransId="{FE49CA9D-212B-42C0-A95C-B158D713FC55}"/>
    <dgm:cxn modelId="{4D468050-E781-4F82-841A-B2CFF8CBEA94}" srcId="{3B19072E-2031-40C1-BB93-21A71FE80EB7}" destId="{64FC0459-397D-4098-861C-54A5BF8A65B4}" srcOrd="2" destOrd="0" parTransId="{C1037E5B-5BF4-4984-A67E-1D7F45DA3D24}" sibTransId="{6BAFD101-E086-4432-AB09-1676B5E0F7D9}"/>
    <dgm:cxn modelId="{B7474078-692B-4D1C-AD2F-ABFCA555FE89}" srcId="{CC00AA28-AC7A-405E-93CD-0AD746406A88}" destId="{766B9577-FD4D-47C3-BDF9-F3A57E317869}" srcOrd="2" destOrd="0" parTransId="{2554C351-4C53-44FF-9DE4-FD1AFBD6799F}" sibTransId="{5AB85627-96CE-46CF-8C8D-4B2CFD44920F}"/>
    <dgm:cxn modelId="{B517A08B-48F5-4CA2-95C9-40FD725372C5}" srcId="{32DC95CB-37EC-4B4B-B0A1-767381890C6A}" destId="{B7811DD0-B51D-498D-A731-1ADF29258120}" srcOrd="0" destOrd="0" parTransId="{C9E9E581-9FBA-4E4B-AFD4-0308345414A3}" sibTransId="{D8B86082-2150-4D04-B389-957C76EEFF06}"/>
    <dgm:cxn modelId="{1F3DBD90-C783-408D-A3F0-3D60D5F329EB}" type="presOf" srcId="{766B9577-FD4D-47C3-BDF9-F3A57E317869}" destId="{4FADB9F1-FE99-428A-B7F5-D6A465834786}" srcOrd="0" destOrd="0" presId="urn:microsoft.com/office/officeart/2005/8/layout/vList5"/>
    <dgm:cxn modelId="{CD668F9A-CD42-4C68-96E5-C1770401D17A}" type="presOf" srcId="{BE422FB0-35A4-4265-9FD7-67AD80F127B7}" destId="{8B4F169A-AFB3-45C0-90FE-24474379E87B}" srcOrd="0" destOrd="1" presId="urn:microsoft.com/office/officeart/2005/8/layout/vList5"/>
    <dgm:cxn modelId="{75DAEEAC-2489-45C5-A68B-46090AD03183}" type="presOf" srcId="{32DC95CB-37EC-4B4B-B0A1-767381890C6A}" destId="{FEC64EC2-E8E6-4DB8-8B9A-1AFE5D9984DB}" srcOrd="0" destOrd="0" presId="urn:microsoft.com/office/officeart/2005/8/layout/vList5"/>
    <dgm:cxn modelId="{E65550B4-F79B-4B8B-B2FF-3EA34ACC0D30}" type="presOf" srcId="{B7811DD0-B51D-498D-A731-1ADF29258120}" destId="{6655D5EE-DD3B-423F-9BD3-BA922C6E16AA}" srcOrd="0" destOrd="0" presId="urn:microsoft.com/office/officeart/2005/8/layout/vList5"/>
    <dgm:cxn modelId="{D76F88B4-4A6D-4833-BE8D-7F03E8494E21}" srcId="{766B9577-FD4D-47C3-BDF9-F3A57E317869}" destId="{7E996912-AEB8-4711-ACC9-449B890897B3}" srcOrd="0" destOrd="0" parTransId="{2319C005-A0E3-468E-A459-99CF5B6D16A8}" sibTransId="{468B8FBF-F584-48E1-9717-8DED45F5503A}"/>
    <dgm:cxn modelId="{6AD400B7-18CA-4843-B484-23B19C137DF4}" srcId="{3B19072E-2031-40C1-BB93-21A71FE80EB7}" destId="{BE422FB0-35A4-4265-9FD7-67AD80F127B7}" srcOrd="1" destOrd="0" parTransId="{6F2C4190-C7A1-48CF-8A9F-674B568A05F9}" sibTransId="{26F783DA-DDB7-484D-9938-26C474CDE5BD}"/>
    <dgm:cxn modelId="{7845D1BC-5C0D-4E7A-9BC6-5720871DE420}" type="presOf" srcId="{6DF91FC4-C37B-4C73-A3E4-9F1457BEB14B}" destId="{6655D5EE-DD3B-423F-9BD3-BA922C6E16AA}" srcOrd="0" destOrd="2" presId="urn:microsoft.com/office/officeart/2005/8/layout/vList5"/>
    <dgm:cxn modelId="{91EEB7CC-DD8B-4C52-B05D-01089BB828BE}" type="presOf" srcId="{255A3D48-4707-4BB0-A9E8-A30ACA155CE1}" destId="{6655D5EE-DD3B-423F-9BD3-BA922C6E16AA}" srcOrd="0" destOrd="1" presId="urn:microsoft.com/office/officeart/2005/8/layout/vList5"/>
    <dgm:cxn modelId="{A7CEBFD2-4380-4747-945A-45570B30A1E0}" type="presOf" srcId="{82404286-7BAE-41D6-B0F8-481E34A3AB6C}" destId="{E0BD017D-9870-4467-8DCE-9DF7173970E1}" srcOrd="0" destOrd="1" presId="urn:microsoft.com/office/officeart/2005/8/layout/vList5"/>
    <dgm:cxn modelId="{5FEC5AD8-C756-44D5-A6FD-42FA875A1CD4}" type="presOf" srcId="{3B19072E-2031-40C1-BB93-21A71FE80EB7}" destId="{DA283247-5E10-4854-B319-7EF7EE21F39E}" srcOrd="0" destOrd="0" presId="urn:microsoft.com/office/officeart/2005/8/layout/vList5"/>
    <dgm:cxn modelId="{D75B19E4-9885-44DA-BA22-67221AC3F33C}" type="presOf" srcId="{CC00AA28-AC7A-405E-93CD-0AD746406A88}" destId="{497A351A-D1AE-48DE-B6F4-5BBF851DECDB}" srcOrd="0" destOrd="0" presId="urn:microsoft.com/office/officeart/2005/8/layout/vList5"/>
    <dgm:cxn modelId="{0FD51FE5-4F06-4A40-AFE1-7BD8F1E4A61A}" srcId="{3B19072E-2031-40C1-BB93-21A71FE80EB7}" destId="{9A7C81A2-7DB8-461D-B154-AEA3A00966A6}" srcOrd="0" destOrd="0" parTransId="{364D63BE-3DF8-4923-990C-CEB2DD2DD624}" sibTransId="{58396E87-9D12-46F6-9A45-BF340932AA62}"/>
    <dgm:cxn modelId="{A56E27F5-0874-4105-9FE7-1A34D7E1CBC8}" type="presOf" srcId="{9A7C81A2-7DB8-461D-B154-AEA3A00966A6}" destId="{8B4F169A-AFB3-45C0-90FE-24474379E87B}" srcOrd="0" destOrd="0" presId="urn:microsoft.com/office/officeart/2005/8/layout/vList5"/>
    <dgm:cxn modelId="{03FA58F6-78B9-40CF-93A3-F0D85D8AC8B7}" srcId="{32DC95CB-37EC-4B4B-B0A1-767381890C6A}" destId="{6DF91FC4-C37B-4C73-A3E4-9F1457BEB14B}" srcOrd="2" destOrd="0" parTransId="{09A9CF6A-970A-4A41-9A34-715880DA7330}" sibTransId="{845D3835-3DF2-4A02-BCCE-EA256A07780F}"/>
    <dgm:cxn modelId="{16B63CFF-5FC9-4B81-B4B2-1297B2EF2763}" type="presOf" srcId="{64FC0459-397D-4098-861C-54A5BF8A65B4}" destId="{8B4F169A-AFB3-45C0-90FE-24474379E87B}" srcOrd="0" destOrd="2" presId="urn:microsoft.com/office/officeart/2005/8/layout/vList5"/>
    <dgm:cxn modelId="{EC91B4FF-6C70-4B7F-AD25-B09A39CA7B85}" srcId="{CC00AA28-AC7A-405E-93CD-0AD746406A88}" destId="{3B19072E-2031-40C1-BB93-21A71FE80EB7}" srcOrd="0" destOrd="0" parTransId="{94DCBB3C-742A-4A0D-85F4-A843DA1F529E}" sibTransId="{63049F35-7383-499C-A551-4E86405B82B9}"/>
    <dgm:cxn modelId="{1B77ACA7-8EA4-4006-B159-EB18A58A5EDB}" type="presParOf" srcId="{497A351A-D1AE-48DE-B6F4-5BBF851DECDB}" destId="{B8CF250B-B767-42BD-BB39-775B7A1E393F}" srcOrd="0" destOrd="0" presId="urn:microsoft.com/office/officeart/2005/8/layout/vList5"/>
    <dgm:cxn modelId="{569E6CCF-28AE-4B48-9DB4-9E4C9CAFE304}" type="presParOf" srcId="{B8CF250B-B767-42BD-BB39-775B7A1E393F}" destId="{DA283247-5E10-4854-B319-7EF7EE21F39E}" srcOrd="0" destOrd="0" presId="urn:microsoft.com/office/officeart/2005/8/layout/vList5"/>
    <dgm:cxn modelId="{E35052C4-C3CB-45E8-BA7F-68DE4E746950}" type="presParOf" srcId="{B8CF250B-B767-42BD-BB39-775B7A1E393F}" destId="{8B4F169A-AFB3-45C0-90FE-24474379E87B}" srcOrd="1" destOrd="0" presId="urn:microsoft.com/office/officeart/2005/8/layout/vList5"/>
    <dgm:cxn modelId="{B7236D3D-2C97-47A5-93CC-C87465618E47}" type="presParOf" srcId="{497A351A-D1AE-48DE-B6F4-5BBF851DECDB}" destId="{7705C911-41AE-41AF-816F-B63F197E12D5}" srcOrd="1" destOrd="0" presId="urn:microsoft.com/office/officeart/2005/8/layout/vList5"/>
    <dgm:cxn modelId="{50084119-B548-4601-8C1C-96FF8FF0EDE8}" type="presParOf" srcId="{497A351A-D1AE-48DE-B6F4-5BBF851DECDB}" destId="{525E449C-8A60-4140-A9FD-A585828FEA0D}" srcOrd="2" destOrd="0" presId="urn:microsoft.com/office/officeart/2005/8/layout/vList5"/>
    <dgm:cxn modelId="{5EDC075B-EB19-43B7-9CB9-A38B33BFE8AE}" type="presParOf" srcId="{525E449C-8A60-4140-A9FD-A585828FEA0D}" destId="{FEC64EC2-E8E6-4DB8-8B9A-1AFE5D9984DB}" srcOrd="0" destOrd="0" presId="urn:microsoft.com/office/officeart/2005/8/layout/vList5"/>
    <dgm:cxn modelId="{514BAB17-D8FD-4C51-863C-89BC37EAD9BF}" type="presParOf" srcId="{525E449C-8A60-4140-A9FD-A585828FEA0D}" destId="{6655D5EE-DD3B-423F-9BD3-BA922C6E16AA}" srcOrd="1" destOrd="0" presId="urn:microsoft.com/office/officeart/2005/8/layout/vList5"/>
    <dgm:cxn modelId="{660B95D5-E652-473C-80F5-7E3418BE3F33}" type="presParOf" srcId="{497A351A-D1AE-48DE-B6F4-5BBF851DECDB}" destId="{4F0249D7-7DF6-4D49-A405-214AE43E94A8}" srcOrd="3" destOrd="0" presId="urn:microsoft.com/office/officeart/2005/8/layout/vList5"/>
    <dgm:cxn modelId="{01385F92-CA2C-48EC-8175-0B3829C92694}" type="presParOf" srcId="{497A351A-D1AE-48DE-B6F4-5BBF851DECDB}" destId="{C094775A-5AF4-4CE9-A400-88C8B732D2B8}" srcOrd="4" destOrd="0" presId="urn:microsoft.com/office/officeart/2005/8/layout/vList5"/>
    <dgm:cxn modelId="{8EA8B689-427F-4462-87F4-5AB994EA33E8}" type="presParOf" srcId="{C094775A-5AF4-4CE9-A400-88C8B732D2B8}" destId="{4FADB9F1-FE99-428A-B7F5-D6A465834786}" srcOrd="0" destOrd="0" presId="urn:microsoft.com/office/officeart/2005/8/layout/vList5"/>
    <dgm:cxn modelId="{CD339DAA-A08E-4657-87CC-F2F899664394}" type="presParOf" srcId="{C094775A-5AF4-4CE9-A400-88C8B732D2B8}" destId="{E0BD017D-9870-4467-8DCE-9DF7173970E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00AA28-AC7A-405E-93CD-0AD746406A88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3B19072E-2031-40C1-BB93-21A71FE80EB7}">
      <dgm:prSet phldrT="[Текст]" custT="1"/>
      <dgm:spPr>
        <a:solidFill>
          <a:srgbClr val="3E57A7"/>
        </a:solidFill>
      </dgm:spPr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НЕУСТОЙКА</a:t>
          </a:r>
          <a:endParaRPr lang="ru-RU" sz="1400" dirty="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94DCBB3C-742A-4A0D-85F4-A843DA1F529E}" type="parTrans" cxnId="{EC91B4FF-6C70-4B7F-AD25-B09A39CA7B8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63049F35-7383-499C-A551-4E86405B82B9}" type="sibTrans" cxnId="{EC91B4FF-6C70-4B7F-AD25-B09A39CA7B8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9A7C81A2-7DB8-461D-B154-AEA3A00966A6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Нарушения сроков исполнения обязательств по контракту фиксируются автоматизированно</a:t>
          </a:r>
        </a:p>
      </dgm:t>
    </dgm:pt>
    <dgm:pt modelId="{364D63BE-3DF8-4923-990C-CEB2DD2DD624}" type="parTrans" cxnId="{0FD51FE5-4F06-4A40-AFE1-7BD8F1E4A61A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58396E87-9D12-46F6-9A45-BF340932AA62}" type="sibTrans" cxnId="{0FD51FE5-4F06-4A40-AFE1-7BD8F1E4A61A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B7811DD0-B51D-498D-A731-1ADF29258120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Цифровые условия изменяются только в цифровом формате;</a:t>
          </a:r>
          <a:endParaRPr lang="ru-RU" sz="135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C9E9E581-9FBA-4E4B-AFD4-0308345414A3}" type="parTrans" cxnId="{B517A08B-48F5-4CA2-95C9-40FD725372C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D8B86082-2150-4D04-B389-957C76EEFF06}" type="sibTrans" cxnId="{B517A08B-48F5-4CA2-95C9-40FD725372C5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766B9577-FD4D-47C3-BDF9-F3A57E317869}">
      <dgm:prSet phldrT="[Текст]" custT="1"/>
      <dgm:spPr>
        <a:solidFill>
          <a:srgbClr val="3E57A7"/>
        </a:solidFill>
      </dgm:spPr>
      <dgm:t>
        <a:bodyPr/>
        <a:lstStyle/>
        <a:p>
          <a:r>
            <a:rPr lang="ru-RU" altLang="ru-RU" sz="1400" b="1" kern="120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РАСТОРЖЕНИЕ КОНТРАКТА</a:t>
          </a:r>
          <a:endParaRPr lang="ru-RU" sz="1400" b="1" u="none" kern="1200" dirty="0">
            <a:solidFill>
              <a:prstClr val="white"/>
            </a:solidFill>
            <a:latin typeface="Gotham Pro" panose="02000503040000020004" pitchFamily="50" charset="0"/>
            <a:ea typeface="+mn-ea"/>
            <a:cs typeface="Gotham Pro" panose="02000503040000020004" pitchFamily="50" charset="0"/>
          </a:endParaRPr>
        </a:p>
      </dgm:t>
    </dgm:pt>
    <dgm:pt modelId="{2554C351-4C53-44FF-9DE4-FD1AFBD6799F}" type="parTrans" cxnId="{B7474078-692B-4D1C-AD2F-ABFCA555FE89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5AB85627-96CE-46CF-8C8D-4B2CFD44920F}" type="sibTrans" cxnId="{B7474078-692B-4D1C-AD2F-ABFCA555FE89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7E996912-AEB8-4711-ACC9-449B890897B3}">
      <dgm:prSet phldrT="[Текст]"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b="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Информация доступна в режиме реального времени. </a:t>
          </a:r>
          <a:endParaRPr lang="ru-RU" sz="1350" b="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2319C005-A0E3-468E-A459-99CF5B6D16A8}" type="parTrans" cxnId="{D76F88B4-4A6D-4833-BE8D-7F03E8494E2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468B8FBF-F584-48E1-9717-8DED45F5503A}" type="sibTrans" cxnId="{D76F88B4-4A6D-4833-BE8D-7F03E8494E2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32DC95CB-37EC-4B4B-B0A1-767381890C6A}">
      <dgm:prSet phldrT="[Текст]" custT="1"/>
      <dgm:spPr>
        <a:solidFill>
          <a:srgbClr val="3E57A7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400" b="1" kern="120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ИЗМЕНЕНИЕ УСЛОВИЙ КОНТРАКТА</a:t>
          </a:r>
          <a:endParaRPr lang="ru-RU" sz="1400" b="1" u="none" kern="1200" dirty="0">
            <a:solidFill>
              <a:prstClr val="white"/>
            </a:solidFill>
            <a:latin typeface="Gotham Pro" panose="02000503040000020004" pitchFamily="50" charset="0"/>
            <a:ea typeface="+mn-ea"/>
            <a:cs typeface="Gotham Pro" panose="02000503040000020004" pitchFamily="50" charset="0"/>
          </a:endParaRPr>
        </a:p>
      </dgm:t>
    </dgm:pt>
    <dgm:pt modelId="{FE49CA9D-212B-42C0-A95C-B158D713FC55}" type="sibTrans" cxnId="{71544B70-E456-4854-AF7A-03A623CE2C4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AD6D2E76-6F00-4881-98DD-1AA9E8594438}" type="parTrans" cxnId="{71544B70-E456-4854-AF7A-03A623CE2C41}">
      <dgm:prSet/>
      <dgm:spPr/>
      <dgm:t>
        <a:bodyPr/>
        <a:lstStyle/>
        <a:p>
          <a:endParaRPr lang="ru-RU" sz="1400">
            <a:latin typeface="Gotham Pro" panose="02000503040000020004" pitchFamily="50" charset="0"/>
            <a:cs typeface="Gotham Pro" panose="02000503040000020004" pitchFamily="50" charset="0"/>
          </a:endParaRPr>
        </a:p>
      </dgm:t>
    </dgm:pt>
    <dgm:pt modelId="{8B061004-D0A3-4102-B6B6-BD496C45B8B5}">
      <dgm:prSet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В случае просрочки исполнения обязательств автоматически возникает обязательство по применению мер ответственности.</a:t>
          </a:r>
        </a:p>
      </dgm:t>
    </dgm:pt>
    <dgm:pt modelId="{4C115547-0771-45E6-8BEA-ADDAD8D28EEE}" type="parTrans" cxnId="{BFFCC9CD-8A33-4D30-AB8F-A7A8B049B589}">
      <dgm:prSet/>
      <dgm:spPr/>
      <dgm:t>
        <a:bodyPr/>
        <a:lstStyle/>
        <a:p>
          <a:endParaRPr lang="ru-RU"/>
        </a:p>
      </dgm:t>
    </dgm:pt>
    <dgm:pt modelId="{B10858F7-33FA-43F9-939A-FC615F1B5177}" type="sibTrans" cxnId="{BFFCC9CD-8A33-4D30-AB8F-A7A8B049B589}">
      <dgm:prSet/>
      <dgm:spPr/>
      <dgm:t>
        <a:bodyPr/>
        <a:lstStyle/>
        <a:p>
          <a:endParaRPr lang="ru-RU"/>
        </a:p>
      </dgm:t>
    </dgm:pt>
    <dgm:pt modelId="{B66D75CF-08BC-4B23-8175-E611C4F4FACE}">
      <dgm:prSet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За ненаправление требования контрольный орган применяет меры ответственности предусмотренные ч.1 ст.10.2 КоАП МО</a:t>
          </a:r>
        </a:p>
      </dgm:t>
    </dgm:pt>
    <dgm:pt modelId="{D6AE49DC-FE8E-49E3-BADF-CBF81CC36C90}" type="parTrans" cxnId="{C158A254-76DB-4B28-B4DB-86E43186DB63}">
      <dgm:prSet/>
      <dgm:spPr/>
      <dgm:t>
        <a:bodyPr/>
        <a:lstStyle/>
        <a:p>
          <a:endParaRPr lang="ru-RU"/>
        </a:p>
      </dgm:t>
    </dgm:pt>
    <dgm:pt modelId="{59C5A344-2000-4FB2-904A-5AFEF6A92F28}" type="sibTrans" cxnId="{C158A254-76DB-4B28-B4DB-86E43186DB63}">
      <dgm:prSet/>
      <dgm:spPr/>
      <dgm:t>
        <a:bodyPr/>
        <a:lstStyle/>
        <a:p>
          <a:endParaRPr lang="ru-RU"/>
        </a:p>
      </dgm:t>
    </dgm:pt>
    <dgm:pt modelId="{D989B4B1-0A48-4AEB-94BB-77C07405BCE4}">
      <dgm:prSet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Ряд условий контракта изменить нельзя (цифровой контроль);</a:t>
          </a:r>
        </a:p>
      </dgm:t>
    </dgm:pt>
    <dgm:pt modelId="{314A7F31-CA25-4938-95EB-72442FB81232}" type="parTrans" cxnId="{AB5FB2AA-FF62-435A-8DBA-6927C5D632E1}">
      <dgm:prSet/>
      <dgm:spPr/>
      <dgm:t>
        <a:bodyPr/>
        <a:lstStyle/>
        <a:p>
          <a:endParaRPr lang="ru-RU"/>
        </a:p>
      </dgm:t>
    </dgm:pt>
    <dgm:pt modelId="{FAF7E19D-2611-4AD1-9548-6CCBAA1F9A95}" type="sibTrans" cxnId="{AB5FB2AA-FF62-435A-8DBA-6927C5D632E1}">
      <dgm:prSet/>
      <dgm:spPr/>
      <dgm:t>
        <a:bodyPr/>
        <a:lstStyle/>
        <a:p>
          <a:endParaRPr lang="ru-RU"/>
        </a:p>
      </dgm:t>
    </dgm:pt>
    <dgm:pt modelId="{574952BB-74CA-4E63-9350-C54A5BD50E52}">
      <dgm:prSet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В случае изменения условий контракта, если возможность изменения не предусмотрена действующим законодательством, контрольный орган применяет меры ответственности предусмотренные ч. 4 ст. 7.32 КоАП РФ и ч.5 ст. 7.32 КоАП РФ</a:t>
          </a:r>
        </a:p>
      </dgm:t>
    </dgm:pt>
    <dgm:pt modelId="{F30B5C96-363D-414C-982F-57DEDFE1D942}" type="parTrans" cxnId="{C7201CE7-6816-48CC-8107-F528CD28EA7C}">
      <dgm:prSet/>
      <dgm:spPr/>
      <dgm:t>
        <a:bodyPr/>
        <a:lstStyle/>
        <a:p>
          <a:endParaRPr lang="ru-RU"/>
        </a:p>
      </dgm:t>
    </dgm:pt>
    <dgm:pt modelId="{117645C4-5FC0-4799-B13C-31AEC050FA44}" type="sibTrans" cxnId="{C7201CE7-6816-48CC-8107-F528CD28EA7C}">
      <dgm:prSet/>
      <dgm:spPr/>
      <dgm:t>
        <a:bodyPr/>
        <a:lstStyle/>
        <a:p>
          <a:endParaRPr lang="ru-RU"/>
        </a:p>
      </dgm:t>
    </dgm:pt>
    <dgm:pt modelId="{187F5AE4-912D-4FA7-BE1D-C248452212FC}">
      <dgm:prSet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b="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Сроки на устранение нарушений (для одностор. отказа) и дата расторжения контракта фиксируются в ПИК автоматически. </a:t>
          </a:r>
        </a:p>
      </dgm:t>
    </dgm:pt>
    <dgm:pt modelId="{AAEEC41A-FECF-4CB7-9B8A-F76C4C1E0047}" type="parTrans" cxnId="{62E546E9-2782-445C-8B16-19337594A66A}">
      <dgm:prSet/>
      <dgm:spPr/>
      <dgm:t>
        <a:bodyPr/>
        <a:lstStyle/>
        <a:p>
          <a:endParaRPr lang="ru-RU"/>
        </a:p>
      </dgm:t>
    </dgm:pt>
    <dgm:pt modelId="{F1135826-6561-4F31-BC80-6658B78E4DC6}" type="sibTrans" cxnId="{62E546E9-2782-445C-8B16-19337594A66A}">
      <dgm:prSet/>
      <dgm:spPr/>
      <dgm:t>
        <a:bodyPr/>
        <a:lstStyle/>
        <a:p>
          <a:endParaRPr lang="ru-RU"/>
        </a:p>
      </dgm:t>
    </dgm:pt>
    <dgm:pt modelId="{1D3CFC7B-C5E7-47BF-B5E9-83FAB13011BB}">
      <dgm:prSet custT="1"/>
      <dgm:spPr>
        <a:noFill/>
        <a:ln w="19050">
          <a:solidFill>
            <a:srgbClr val="3E57A7"/>
          </a:solidFill>
        </a:ln>
      </dgm:spPr>
      <dgm:t>
        <a:bodyPr/>
        <a:lstStyle/>
        <a:p>
          <a:pPr algn="just"/>
          <a:r>
            <a:rPr lang="ru-RU" altLang="ru-RU" sz="1350" b="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За нарушение порядка расторжения контракта контрольный орган применяет меры ответственности ч.6 ст. 7.32 КоАП РФ</a:t>
          </a:r>
        </a:p>
      </dgm:t>
    </dgm:pt>
    <dgm:pt modelId="{6B16E3C9-389E-4E10-8F47-116E4F182DAD}" type="parTrans" cxnId="{79E46CE3-2DCE-44C6-96EA-036E5A25F497}">
      <dgm:prSet/>
      <dgm:spPr/>
      <dgm:t>
        <a:bodyPr/>
        <a:lstStyle/>
        <a:p>
          <a:endParaRPr lang="ru-RU"/>
        </a:p>
      </dgm:t>
    </dgm:pt>
    <dgm:pt modelId="{8D704300-4A18-4F5E-BA20-A74B2B267BAA}" type="sibTrans" cxnId="{79E46CE3-2DCE-44C6-96EA-036E5A25F497}">
      <dgm:prSet/>
      <dgm:spPr/>
      <dgm:t>
        <a:bodyPr/>
        <a:lstStyle/>
        <a:p>
          <a:endParaRPr lang="ru-RU"/>
        </a:p>
      </dgm:t>
    </dgm:pt>
    <dgm:pt modelId="{497A351A-D1AE-48DE-B6F4-5BBF851DECDB}" type="pres">
      <dgm:prSet presAssocID="{CC00AA28-AC7A-405E-93CD-0AD746406A88}" presName="Name0" presStyleCnt="0">
        <dgm:presLayoutVars>
          <dgm:dir/>
          <dgm:animLvl val="lvl"/>
          <dgm:resizeHandles val="exact"/>
        </dgm:presLayoutVars>
      </dgm:prSet>
      <dgm:spPr/>
    </dgm:pt>
    <dgm:pt modelId="{B8CF250B-B767-42BD-BB39-775B7A1E393F}" type="pres">
      <dgm:prSet presAssocID="{3B19072E-2031-40C1-BB93-21A71FE80EB7}" presName="linNode" presStyleCnt="0"/>
      <dgm:spPr/>
    </dgm:pt>
    <dgm:pt modelId="{DA283247-5E10-4854-B319-7EF7EE21F39E}" type="pres">
      <dgm:prSet presAssocID="{3B19072E-2031-40C1-BB93-21A71FE80EB7}" presName="parentText" presStyleLbl="node1" presStyleIdx="0" presStyleCnt="3" custScaleX="82418" custScaleY="48342">
        <dgm:presLayoutVars>
          <dgm:chMax val="1"/>
          <dgm:bulletEnabled val="1"/>
        </dgm:presLayoutVars>
      </dgm:prSet>
      <dgm:spPr/>
    </dgm:pt>
    <dgm:pt modelId="{8B4F169A-AFB3-45C0-90FE-24474379E87B}" type="pres">
      <dgm:prSet presAssocID="{3B19072E-2031-40C1-BB93-21A71FE80EB7}" presName="descendantText" presStyleLbl="alignAccFollowNode1" presStyleIdx="0" presStyleCnt="3" custScaleX="199748" custScaleY="107750" custLinFactNeighborX="178" custLinFactNeighborY="-108">
        <dgm:presLayoutVars>
          <dgm:bulletEnabled val="1"/>
        </dgm:presLayoutVars>
      </dgm:prSet>
      <dgm:spPr/>
    </dgm:pt>
    <dgm:pt modelId="{7705C911-41AE-41AF-816F-B63F197E12D5}" type="pres">
      <dgm:prSet presAssocID="{63049F35-7383-499C-A551-4E86405B82B9}" presName="sp" presStyleCnt="0"/>
      <dgm:spPr/>
    </dgm:pt>
    <dgm:pt modelId="{525E449C-8A60-4140-A9FD-A585828FEA0D}" type="pres">
      <dgm:prSet presAssocID="{32DC95CB-37EC-4B4B-B0A1-767381890C6A}" presName="linNode" presStyleCnt="0"/>
      <dgm:spPr/>
    </dgm:pt>
    <dgm:pt modelId="{FEC64EC2-E8E6-4DB8-8B9A-1AFE5D9984DB}" type="pres">
      <dgm:prSet presAssocID="{32DC95CB-37EC-4B4B-B0A1-767381890C6A}" presName="parentText" presStyleLbl="node1" presStyleIdx="1" presStyleCnt="3" custScaleX="83424" custScaleY="53602">
        <dgm:presLayoutVars>
          <dgm:chMax val="1"/>
          <dgm:bulletEnabled val="1"/>
        </dgm:presLayoutVars>
      </dgm:prSet>
      <dgm:spPr/>
    </dgm:pt>
    <dgm:pt modelId="{6655D5EE-DD3B-423F-9BD3-BA922C6E16AA}" type="pres">
      <dgm:prSet presAssocID="{32DC95CB-37EC-4B4B-B0A1-767381890C6A}" presName="descendantText" presStyleLbl="alignAccFollowNode1" presStyleIdx="1" presStyleCnt="3" custScaleX="204970" custScaleY="124933" custLinFactNeighborX="6" custLinFactNeighborY="-2453">
        <dgm:presLayoutVars>
          <dgm:bulletEnabled val="1"/>
        </dgm:presLayoutVars>
      </dgm:prSet>
      <dgm:spPr/>
    </dgm:pt>
    <dgm:pt modelId="{4F0249D7-7DF6-4D49-A405-214AE43E94A8}" type="pres">
      <dgm:prSet presAssocID="{FE49CA9D-212B-42C0-A95C-B158D713FC55}" presName="sp" presStyleCnt="0"/>
      <dgm:spPr/>
    </dgm:pt>
    <dgm:pt modelId="{C094775A-5AF4-4CE9-A400-88C8B732D2B8}" type="pres">
      <dgm:prSet presAssocID="{766B9577-FD4D-47C3-BDF9-F3A57E317869}" presName="linNode" presStyleCnt="0"/>
      <dgm:spPr/>
    </dgm:pt>
    <dgm:pt modelId="{4FADB9F1-FE99-428A-B7F5-D6A465834786}" type="pres">
      <dgm:prSet presAssocID="{766B9577-FD4D-47C3-BDF9-F3A57E317869}" presName="parentText" presStyleLbl="node1" presStyleIdx="2" presStyleCnt="3" custScaleX="72398" custScaleY="40895" custLinFactNeighborY="-2945">
        <dgm:presLayoutVars>
          <dgm:chMax val="1"/>
          <dgm:bulletEnabled val="1"/>
        </dgm:presLayoutVars>
      </dgm:prSet>
      <dgm:spPr/>
    </dgm:pt>
    <dgm:pt modelId="{E0BD017D-9870-4467-8DCE-9DF7173970E1}" type="pres">
      <dgm:prSet presAssocID="{766B9577-FD4D-47C3-BDF9-F3A57E317869}" presName="descendantText" presStyleLbl="alignAccFollowNode1" presStyleIdx="2" presStyleCnt="3" custScaleX="175751" custScaleY="77834" custLinFactNeighborX="14" custLinFactNeighborY="-4308">
        <dgm:presLayoutVars>
          <dgm:bulletEnabled val="1"/>
        </dgm:presLayoutVars>
      </dgm:prSet>
      <dgm:spPr/>
    </dgm:pt>
  </dgm:ptLst>
  <dgm:cxnLst>
    <dgm:cxn modelId="{3876FA03-E089-48C2-87CC-A96FFAC512B5}" type="presOf" srcId="{574952BB-74CA-4E63-9350-C54A5BD50E52}" destId="{6655D5EE-DD3B-423F-9BD3-BA922C6E16AA}" srcOrd="0" destOrd="2" presId="urn:microsoft.com/office/officeart/2005/8/layout/vList5"/>
    <dgm:cxn modelId="{2876AF07-1718-4ED3-BA12-0DCDB9FC4746}" type="presOf" srcId="{8B061004-D0A3-4102-B6B6-BD496C45B8B5}" destId="{8B4F169A-AFB3-45C0-90FE-24474379E87B}" srcOrd="0" destOrd="1" presId="urn:microsoft.com/office/officeart/2005/8/layout/vList5"/>
    <dgm:cxn modelId="{621C590A-416C-47AF-82CF-7492DD03255E}" type="presOf" srcId="{187F5AE4-912D-4FA7-BE1D-C248452212FC}" destId="{E0BD017D-9870-4467-8DCE-9DF7173970E1}" srcOrd="0" destOrd="1" presId="urn:microsoft.com/office/officeart/2005/8/layout/vList5"/>
    <dgm:cxn modelId="{DF9D4E21-0030-4164-9E9F-01F7BB47FC9A}" type="presOf" srcId="{D989B4B1-0A48-4AEB-94BB-77C07405BCE4}" destId="{6655D5EE-DD3B-423F-9BD3-BA922C6E16AA}" srcOrd="0" destOrd="1" presId="urn:microsoft.com/office/officeart/2005/8/layout/vList5"/>
    <dgm:cxn modelId="{49A3DD35-CDEB-4008-BF60-F6919310E902}" type="presOf" srcId="{7E996912-AEB8-4711-ACC9-449B890897B3}" destId="{E0BD017D-9870-4467-8DCE-9DF7173970E1}" srcOrd="0" destOrd="0" presId="urn:microsoft.com/office/officeart/2005/8/layout/vList5"/>
    <dgm:cxn modelId="{F3A99162-CC12-463A-8171-684EB69F34BB}" type="presOf" srcId="{B66D75CF-08BC-4B23-8175-E611C4F4FACE}" destId="{8B4F169A-AFB3-45C0-90FE-24474379E87B}" srcOrd="0" destOrd="2" presId="urn:microsoft.com/office/officeart/2005/8/layout/vList5"/>
    <dgm:cxn modelId="{71544B70-E456-4854-AF7A-03A623CE2C41}" srcId="{CC00AA28-AC7A-405E-93CD-0AD746406A88}" destId="{32DC95CB-37EC-4B4B-B0A1-767381890C6A}" srcOrd="1" destOrd="0" parTransId="{AD6D2E76-6F00-4881-98DD-1AA9E8594438}" sibTransId="{FE49CA9D-212B-42C0-A95C-B158D713FC55}"/>
    <dgm:cxn modelId="{C158A254-76DB-4B28-B4DB-86E43186DB63}" srcId="{3B19072E-2031-40C1-BB93-21A71FE80EB7}" destId="{B66D75CF-08BC-4B23-8175-E611C4F4FACE}" srcOrd="2" destOrd="0" parTransId="{D6AE49DC-FE8E-49E3-BADF-CBF81CC36C90}" sibTransId="{59C5A344-2000-4FB2-904A-5AFEF6A92F28}"/>
    <dgm:cxn modelId="{B7474078-692B-4D1C-AD2F-ABFCA555FE89}" srcId="{CC00AA28-AC7A-405E-93CD-0AD746406A88}" destId="{766B9577-FD4D-47C3-BDF9-F3A57E317869}" srcOrd="2" destOrd="0" parTransId="{2554C351-4C53-44FF-9DE4-FD1AFBD6799F}" sibTransId="{5AB85627-96CE-46CF-8C8D-4B2CFD44920F}"/>
    <dgm:cxn modelId="{B517A08B-48F5-4CA2-95C9-40FD725372C5}" srcId="{32DC95CB-37EC-4B4B-B0A1-767381890C6A}" destId="{B7811DD0-B51D-498D-A731-1ADF29258120}" srcOrd="0" destOrd="0" parTransId="{C9E9E581-9FBA-4E4B-AFD4-0308345414A3}" sibTransId="{D8B86082-2150-4D04-B389-957C76EEFF06}"/>
    <dgm:cxn modelId="{1F3DBD90-C783-408D-A3F0-3D60D5F329EB}" type="presOf" srcId="{766B9577-FD4D-47C3-BDF9-F3A57E317869}" destId="{4FADB9F1-FE99-428A-B7F5-D6A465834786}" srcOrd="0" destOrd="0" presId="urn:microsoft.com/office/officeart/2005/8/layout/vList5"/>
    <dgm:cxn modelId="{AB5FB2AA-FF62-435A-8DBA-6927C5D632E1}" srcId="{32DC95CB-37EC-4B4B-B0A1-767381890C6A}" destId="{D989B4B1-0A48-4AEB-94BB-77C07405BCE4}" srcOrd="1" destOrd="0" parTransId="{314A7F31-CA25-4938-95EB-72442FB81232}" sibTransId="{FAF7E19D-2611-4AD1-9548-6CCBAA1F9A95}"/>
    <dgm:cxn modelId="{75DAEEAC-2489-45C5-A68B-46090AD03183}" type="presOf" srcId="{32DC95CB-37EC-4B4B-B0A1-767381890C6A}" destId="{FEC64EC2-E8E6-4DB8-8B9A-1AFE5D9984DB}" srcOrd="0" destOrd="0" presId="urn:microsoft.com/office/officeart/2005/8/layout/vList5"/>
    <dgm:cxn modelId="{E65550B4-F79B-4B8B-B2FF-3EA34ACC0D30}" type="presOf" srcId="{B7811DD0-B51D-498D-A731-1ADF29258120}" destId="{6655D5EE-DD3B-423F-9BD3-BA922C6E16AA}" srcOrd="0" destOrd="0" presId="urn:microsoft.com/office/officeart/2005/8/layout/vList5"/>
    <dgm:cxn modelId="{D76F88B4-4A6D-4833-BE8D-7F03E8494E21}" srcId="{766B9577-FD4D-47C3-BDF9-F3A57E317869}" destId="{7E996912-AEB8-4711-ACC9-449B890897B3}" srcOrd="0" destOrd="0" parTransId="{2319C005-A0E3-468E-A459-99CF5B6D16A8}" sibTransId="{468B8FBF-F584-48E1-9717-8DED45F5503A}"/>
    <dgm:cxn modelId="{BFFCC9CD-8A33-4D30-AB8F-A7A8B049B589}" srcId="{3B19072E-2031-40C1-BB93-21A71FE80EB7}" destId="{8B061004-D0A3-4102-B6B6-BD496C45B8B5}" srcOrd="1" destOrd="0" parTransId="{4C115547-0771-45E6-8BEA-ADDAD8D28EEE}" sibTransId="{B10858F7-33FA-43F9-939A-FC615F1B5177}"/>
    <dgm:cxn modelId="{5FEC5AD8-C756-44D5-A6FD-42FA875A1CD4}" type="presOf" srcId="{3B19072E-2031-40C1-BB93-21A71FE80EB7}" destId="{DA283247-5E10-4854-B319-7EF7EE21F39E}" srcOrd="0" destOrd="0" presId="urn:microsoft.com/office/officeart/2005/8/layout/vList5"/>
    <dgm:cxn modelId="{1979D4DC-FA99-4173-BC22-B63280CAC10C}" type="presOf" srcId="{1D3CFC7B-C5E7-47BF-B5E9-83FAB13011BB}" destId="{E0BD017D-9870-4467-8DCE-9DF7173970E1}" srcOrd="0" destOrd="2" presId="urn:microsoft.com/office/officeart/2005/8/layout/vList5"/>
    <dgm:cxn modelId="{79E46CE3-2DCE-44C6-96EA-036E5A25F497}" srcId="{766B9577-FD4D-47C3-BDF9-F3A57E317869}" destId="{1D3CFC7B-C5E7-47BF-B5E9-83FAB13011BB}" srcOrd="2" destOrd="0" parTransId="{6B16E3C9-389E-4E10-8F47-116E4F182DAD}" sibTransId="{8D704300-4A18-4F5E-BA20-A74B2B267BAA}"/>
    <dgm:cxn modelId="{D75B19E4-9885-44DA-BA22-67221AC3F33C}" type="presOf" srcId="{CC00AA28-AC7A-405E-93CD-0AD746406A88}" destId="{497A351A-D1AE-48DE-B6F4-5BBF851DECDB}" srcOrd="0" destOrd="0" presId="urn:microsoft.com/office/officeart/2005/8/layout/vList5"/>
    <dgm:cxn modelId="{0FD51FE5-4F06-4A40-AFE1-7BD8F1E4A61A}" srcId="{3B19072E-2031-40C1-BB93-21A71FE80EB7}" destId="{9A7C81A2-7DB8-461D-B154-AEA3A00966A6}" srcOrd="0" destOrd="0" parTransId="{364D63BE-3DF8-4923-990C-CEB2DD2DD624}" sibTransId="{58396E87-9D12-46F6-9A45-BF340932AA62}"/>
    <dgm:cxn modelId="{C7201CE7-6816-48CC-8107-F528CD28EA7C}" srcId="{32DC95CB-37EC-4B4B-B0A1-767381890C6A}" destId="{574952BB-74CA-4E63-9350-C54A5BD50E52}" srcOrd="2" destOrd="0" parTransId="{F30B5C96-363D-414C-982F-57DEDFE1D942}" sibTransId="{117645C4-5FC0-4799-B13C-31AEC050FA44}"/>
    <dgm:cxn modelId="{62E546E9-2782-445C-8B16-19337594A66A}" srcId="{766B9577-FD4D-47C3-BDF9-F3A57E317869}" destId="{187F5AE4-912D-4FA7-BE1D-C248452212FC}" srcOrd="1" destOrd="0" parTransId="{AAEEC41A-FECF-4CB7-9B8A-F76C4C1E0047}" sibTransId="{F1135826-6561-4F31-BC80-6658B78E4DC6}"/>
    <dgm:cxn modelId="{A56E27F5-0874-4105-9FE7-1A34D7E1CBC8}" type="presOf" srcId="{9A7C81A2-7DB8-461D-B154-AEA3A00966A6}" destId="{8B4F169A-AFB3-45C0-90FE-24474379E87B}" srcOrd="0" destOrd="0" presId="urn:microsoft.com/office/officeart/2005/8/layout/vList5"/>
    <dgm:cxn modelId="{EC91B4FF-6C70-4B7F-AD25-B09A39CA7B85}" srcId="{CC00AA28-AC7A-405E-93CD-0AD746406A88}" destId="{3B19072E-2031-40C1-BB93-21A71FE80EB7}" srcOrd="0" destOrd="0" parTransId="{94DCBB3C-742A-4A0D-85F4-A843DA1F529E}" sibTransId="{63049F35-7383-499C-A551-4E86405B82B9}"/>
    <dgm:cxn modelId="{1B77ACA7-8EA4-4006-B159-EB18A58A5EDB}" type="presParOf" srcId="{497A351A-D1AE-48DE-B6F4-5BBF851DECDB}" destId="{B8CF250B-B767-42BD-BB39-775B7A1E393F}" srcOrd="0" destOrd="0" presId="urn:microsoft.com/office/officeart/2005/8/layout/vList5"/>
    <dgm:cxn modelId="{569E6CCF-28AE-4B48-9DB4-9E4C9CAFE304}" type="presParOf" srcId="{B8CF250B-B767-42BD-BB39-775B7A1E393F}" destId="{DA283247-5E10-4854-B319-7EF7EE21F39E}" srcOrd="0" destOrd="0" presId="urn:microsoft.com/office/officeart/2005/8/layout/vList5"/>
    <dgm:cxn modelId="{E35052C4-C3CB-45E8-BA7F-68DE4E746950}" type="presParOf" srcId="{B8CF250B-B767-42BD-BB39-775B7A1E393F}" destId="{8B4F169A-AFB3-45C0-90FE-24474379E87B}" srcOrd="1" destOrd="0" presId="urn:microsoft.com/office/officeart/2005/8/layout/vList5"/>
    <dgm:cxn modelId="{B7236D3D-2C97-47A5-93CC-C87465618E47}" type="presParOf" srcId="{497A351A-D1AE-48DE-B6F4-5BBF851DECDB}" destId="{7705C911-41AE-41AF-816F-B63F197E12D5}" srcOrd="1" destOrd="0" presId="urn:microsoft.com/office/officeart/2005/8/layout/vList5"/>
    <dgm:cxn modelId="{50084119-B548-4601-8C1C-96FF8FF0EDE8}" type="presParOf" srcId="{497A351A-D1AE-48DE-B6F4-5BBF851DECDB}" destId="{525E449C-8A60-4140-A9FD-A585828FEA0D}" srcOrd="2" destOrd="0" presId="urn:microsoft.com/office/officeart/2005/8/layout/vList5"/>
    <dgm:cxn modelId="{5EDC075B-EB19-43B7-9CB9-A38B33BFE8AE}" type="presParOf" srcId="{525E449C-8A60-4140-A9FD-A585828FEA0D}" destId="{FEC64EC2-E8E6-4DB8-8B9A-1AFE5D9984DB}" srcOrd="0" destOrd="0" presId="urn:microsoft.com/office/officeart/2005/8/layout/vList5"/>
    <dgm:cxn modelId="{514BAB17-D8FD-4C51-863C-89BC37EAD9BF}" type="presParOf" srcId="{525E449C-8A60-4140-A9FD-A585828FEA0D}" destId="{6655D5EE-DD3B-423F-9BD3-BA922C6E16AA}" srcOrd="1" destOrd="0" presId="urn:microsoft.com/office/officeart/2005/8/layout/vList5"/>
    <dgm:cxn modelId="{660B95D5-E652-473C-80F5-7E3418BE3F33}" type="presParOf" srcId="{497A351A-D1AE-48DE-B6F4-5BBF851DECDB}" destId="{4F0249D7-7DF6-4D49-A405-214AE43E94A8}" srcOrd="3" destOrd="0" presId="urn:microsoft.com/office/officeart/2005/8/layout/vList5"/>
    <dgm:cxn modelId="{01385F92-CA2C-48EC-8175-0B3829C92694}" type="presParOf" srcId="{497A351A-D1AE-48DE-B6F4-5BBF851DECDB}" destId="{C094775A-5AF4-4CE9-A400-88C8B732D2B8}" srcOrd="4" destOrd="0" presId="urn:microsoft.com/office/officeart/2005/8/layout/vList5"/>
    <dgm:cxn modelId="{8EA8B689-427F-4462-87F4-5AB994EA33E8}" type="presParOf" srcId="{C094775A-5AF4-4CE9-A400-88C8B732D2B8}" destId="{4FADB9F1-FE99-428A-B7F5-D6A465834786}" srcOrd="0" destOrd="0" presId="urn:microsoft.com/office/officeart/2005/8/layout/vList5"/>
    <dgm:cxn modelId="{CD339DAA-A08E-4657-87CC-F2F899664394}" type="presParOf" srcId="{C094775A-5AF4-4CE9-A400-88C8B732D2B8}" destId="{E0BD017D-9870-4467-8DCE-9DF7173970E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F169A-AFB3-45C0-90FE-24474379E87B}">
      <dsp:nvSpPr>
        <dsp:cNvPr id="0" name=""/>
        <dsp:cNvSpPr/>
      </dsp:nvSpPr>
      <dsp:spPr>
        <a:xfrm rot="5400000">
          <a:off x="4398780" y="-3098346"/>
          <a:ext cx="1394543" cy="7591236"/>
        </a:xfrm>
        <a:prstGeom prst="round2SameRect">
          <a:avLst/>
        </a:prstGeom>
        <a:noFill/>
        <a:ln w="19050" cap="flat" cmpd="sng" algn="ctr">
          <a:solidFill>
            <a:srgbClr val="3E57A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Документы о приемке (и все остальные документы) направляются Исполнителем по контракту через ЭДО;</a:t>
          </a: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Фиксируется срок передачи документов Исполнителем. Ранее такой срок не фиксировался, факт передачи документов ничем не подтверждался.</a:t>
          </a: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Нарушение сроков передачи документа – основания для направления требования Неустойки</a:t>
          </a:r>
        </a:p>
      </dsp:txBody>
      <dsp:txXfrm rot="-5400000">
        <a:off x="1300434" y="68076"/>
        <a:ext cx="7523160" cy="1258391"/>
      </dsp:txXfrm>
    </dsp:sp>
    <dsp:sp modelId="{DA283247-5E10-4854-B319-7EF7EE21F39E}">
      <dsp:nvSpPr>
        <dsp:cNvPr id="0" name=""/>
        <dsp:cNvSpPr/>
      </dsp:nvSpPr>
      <dsp:spPr>
        <a:xfrm>
          <a:off x="128" y="307626"/>
          <a:ext cx="1296733" cy="782077"/>
        </a:xfrm>
        <a:prstGeom prst="roundRect">
          <a:avLst/>
        </a:prstGeom>
        <a:solidFill>
          <a:srgbClr val="3E57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400" b="1" u="none" kern="1200" dirty="0">
              <a:latin typeface="Gotham Pro" panose="02000503040000020004" pitchFamily="50" charset="0"/>
              <a:cs typeface="Gotham Pro" panose="02000503040000020004" pitchFamily="50" charset="0"/>
            </a:rPr>
            <a:t>ПОСТАВКА</a:t>
          </a:r>
          <a:endParaRPr lang="ru-RU" sz="1400" kern="1200" dirty="0">
            <a:latin typeface="Gotham Pro" panose="02000503040000020004" pitchFamily="50" charset="0"/>
            <a:cs typeface="Gotham Pro" panose="02000503040000020004" pitchFamily="50" charset="0"/>
          </a:endParaRPr>
        </a:p>
      </dsp:txBody>
      <dsp:txXfrm>
        <a:off x="38306" y="345804"/>
        <a:ext cx="1220377" cy="705721"/>
      </dsp:txXfrm>
    </dsp:sp>
    <dsp:sp modelId="{6655D5EE-DD3B-423F-9BD3-BA922C6E16AA}">
      <dsp:nvSpPr>
        <dsp:cNvPr id="0" name=""/>
        <dsp:cNvSpPr/>
      </dsp:nvSpPr>
      <dsp:spPr>
        <a:xfrm rot="5400000">
          <a:off x="4284488" y="-1545366"/>
          <a:ext cx="1616933" cy="7597826"/>
        </a:xfrm>
        <a:prstGeom prst="round2SameRect">
          <a:avLst/>
        </a:prstGeom>
        <a:noFill/>
        <a:ln w="19050" cap="flat" cmpd="sng" algn="ctr">
          <a:solidFill>
            <a:srgbClr val="3E57A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Срок на приемку рассчитывается автоматизированно (от даты направления документа исполнителем). Срок приемки и дата подписания Заказчиком документов приемки фиксируются автоматизированно. </a:t>
          </a:r>
          <a:endParaRPr lang="ru-RU" sz="135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Информация о нарушении сроков приемки доступна сторонам Контракта и контрольному органу в реальном времени. </a:t>
          </a:r>
          <a:endParaRPr lang="ru-RU" sz="135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За неподписание Заказчиком документа приемки или ненаправление мотивированного отказа контрольный орган применяет меры ответственности - ч.</a:t>
          </a:r>
          <a:r>
            <a:rPr lang="en-US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 </a:t>
          </a: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9 ст. 7.32 КоАП РФ</a:t>
          </a:r>
          <a:endParaRPr lang="ru-RU" sz="135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sp:txBody>
      <dsp:txXfrm rot="-5400000">
        <a:off x="1294042" y="1524012"/>
        <a:ext cx="7518894" cy="1459069"/>
      </dsp:txXfrm>
    </dsp:sp>
    <dsp:sp modelId="{FEC64EC2-E8E6-4DB8-8B9A-1AFE5D9984DB}">
      <dsp:nvSpPr>
        <dsp:cNvPr id="0" name=""/>
        <dsp:cNvSpPr/>
      </dsp:nvSpPr>
      <dsp:spPr>
        <a:xfrm>
          <a:off x="128" y="1851707"/>
          <a:ext cx="1293788" cy="867173"/>
        </a:xfrm>
        <a:prstGeom prst="roundRect">
          <a:avLst/>
        </a:prstGeom>
        <a:solidFill>
          <a:srgbClr val="3E57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kern="1200" dirty="0">
              <a:solidFill>
                <a:prstClr val="white"/>
              </a:solidFill>
              <a:latin typeface="Gotham Pro" panose="02000503040000020004" pitchFamily="50" charset="0"/>
              <a:ea typeface="+mn-ea"/>
              <a:cs typeface="Gotham Pro" panose="02000503040000020004" pitchFamily="50" charset="0"/>
            </a:rPr>
            <a:t>ПРИЕМКА</a:t>
          </a:r>
        </a:p>
      </dsp:txBody>
      <dsp:txXfrm>
        <a:off x="42460" y="1894039"/>
        <a:ext cx="1209124" cy="782509"/>
      </dsp:txXfrm>
    </dsp:sp>
    <dsp:sp modelId="{E0BD017D-9870-4467-8DCE-9DF7173970E1}">
      <dsp:nvSpPr>
        <dsp:cNvPr id="0" name=""/>
        <dsp:cNvSpPr/>
      </dsp:nvSpPr>
      <dsp:spPr>
        <a:xfrm rot="5400000">
          <a:off x="4583350" y="-182075"/>
          <a:ext cx="1007358" cy="7609298"/>
        </a:xfrm>
        <a:prstGeom prst="round2SameRect">
          <a:avLst/>
        </a:prstGeom>
        <a:noFill/>
        <a:ln w="19050" cap="flat" cmpd="sng" algn="ctr">
          <a:solidFill>
            <a:srgbClr val="3E57A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b="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В случае нарушения срока оплаты - информация доступна сторонам Контракта и контрольному органу в реальном времени. </a:t>
          </a:r>
          <a:endParaRPr lang="ru-RU" sz="1350" b="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b="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Контрольный орган за нарушение срока и порядка оплаты применяет меры ответственности предусмотренные ч. 1 ст. 7.32.5 КоАП РФ (штраф) и ч. 2 ст. 7.32.5 (дисквалификация)</a:t>
          </a:r>
          <a:endParaRPr lang="ru-RU" sz="1350" b="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</dsp:txBody>
      <dsp:txXfrm rot="-5400000">
        <a:off x="1282381" y="3168069"/>
        <a:ext cx="7560123" cy="909008"/>
      </dsp:txXfrm>
    </dsp:sp>
    <dsp:sp modelId="{4FADB9F1-FE99-428A-B7F5-D6A465834786}">
      <dsp:nvSpPr>
        <dsp:cNvPr id="0" name=""/>
        <dsp:cNvSpPr/>
      </dsp:nvSpPr>
      <dsp:spPr>
        <a:xfrm>
          <a:off x="128" y="3299886"/>
          <a:ext cx="1281920" cy="661599"/>
        </a:xfrm>
        <a:prstGeom prst="roundRect">
          <a:avLst/>
        </a:prstGeom>
        <a:solidFill>
          <a:srgbClr val="3E57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u="none" kern="1200" dirty="0">
              <a:solidFill>
                <a:prstClr val="white"/>
              </a:solidFill>
              <a:latin typeface="Gotham Pro" panose="02000503040000020004" pitchFamily="50" charset="0"/>
              <a:ea typeface="+mn-ea"/>
              <a:cs typeface="Gotham Pro" panose="02000503040000020004" pitchFamily="50" charset="0"/>
            </a:rPr>
            <a:t>ОПЛАТА</a:t>
          </a:r>
        </a:p>
      </dsp:txBody>
      <dsp:txXfrm>
        <a:off x="32425" y="3332183"/>
        <a:ext cx="1217326" cy="5970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F169A-AFB3-45C0-90FE-24474379E87B}">
      <dsp:nvSpPr>
        <dsp:cNvPr id="0" name=""/>
        <dsp:cNvSpPr/>
      </dsp:nvSpPr>
      <dsp:spPr>
        <a:xfrm rot="5400000">
          <a:off x="4586828" y="-2910499"/>
          <a:ext cx="1394543" cy="7215542"/>
        </a:xfrm>
        <a:prstGeom prst="round2SameRect">
          <a:avLst/>
        </a:prstGeom>
        <a:noFill/>
        <a:ln w="19050" cap="flat" cmpd="sng" algn="ctr">
          <a:solidFill>
            <a:srgbClr val="3E57A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Нарушения сроков исполнения обязательств по контракту фиксируются автоматизированно</a:t>
          </a: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В случае просрочки исполнения обязательств автоматически возникает обязательство по применению мер ответственности.</a:t>
          </a: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За ненаправление требования контрольный орган применяет меры ответственности предусмотренные ч.1 ст.10.2 КоАП МО</a:t>
          </a:r>
        </a:p>
      </dsp:txBody>
      <dsp:txXfrm rot="-5400000">
        <a:off x="1676329" y="68076"/>
        <a:ext cx="7147466" cy="1258391"/>
      </dsp:txXfrm>
    </dsp:sp>
    <dsp:sp modelId="{DA283247-5E10-4854-B319-7EF7EE21F39E}">
      <dsp:nvSpPr>
        <dsp:cNvPr id="0" name=""/>
        <dsp:cNvSpPr/>
      </dsp:nvSpPr>
      <dsp:spPr>
        <a:xfrm>
          <a:off x="696" y="307626"/>
          <a:ext cx="1674677" cy="782077"/>
        </a:xfrm>
        <a:prstGeom prst="roundRect">
          <a:avLst/>
        </a:prstGeom>
        <a:solidFill>
          <a:srgbClr val="3E57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НЕУСТОЙКА</a:t>
          </a:r>
          <a:endParaRPr lang="ru-RU" sz="1400" kern="1200" dirty="0">
            <a:latin typeface="Gotham Pro" panose="02000503040000020004" pitchFamily="50" charset="0"/>
            <a:cs typeface="Gotham Pro" panose="02000503040000020004" pitchFamily="50" charset="0"/>
          </a:endParaRPr>
        </a:p>
      </dsp:txBody>
      <dsp:txXfrm>
        <a:off x="38874" y="345804"/>
        <a:ext cx="1598321" cy="705721"/>
      </dsp:txXfrm>
    </dsp:sp>
    <dsp:sp modelId="{6655D5EE-DD3B-423F-9BD3-BA922C6E16AA}">
      <dsp:nvSpPr>
        <dsp:cNvPr id="0" name=""/>
        <dsp:cNvSpPr/>
      </dsp:nvSpPr>
      <dsp:spPr>
        <a:xfrm rot="5400000">
          <a:off x="4465005" y="-1363110"/>
          <a:ext cx="1616933" cy="7233312"/>
        </a:xfrm>
        <a:prstGeom prst="round2SameRect">
          <a:avLst/>
        </a:prstGeom>
        <a:noFill/>
        <a:ln w="19050" cap="flat" cmpd="sng" algn="ctr">
          <a:solidFill>
            <a:srgbClr val="3E57A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Цифровые условия изменяются только в цифровом формате;</a:t>
          </a:r>
          <a:endParaRPr lang="ru-RU" sz="135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Ряд условий контракта изменить нельзя (цифровой контроль);</a:t>
          </a: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В случае изменения условий контракта, если возможность изменения не предусмотрена действующим законодательством, контрольный орган применяет меры ответственности предусмотренные ч. 4 ст. 7.32 КоАП РФ и ч.5 ст. 7.32 КоАП РФ</a:t>
          </a:r>
        </a:p>
      </dsp:txBody>
      <dsp:txXfrm rot="-5400000">
        <a:off x="1656816" y="1524011"/>
        <a:ext cx="7154380" cy="1459069"/>
      </dsp:txXfrm>
    </dsp:sp>
    <dsp:sp modelId="{FEC64EC2-E8E6-4DB8-8B9A-1AFE5D9984DB}">
      <dsp:nvSpPr>
        <dsp:cNvPr id="0" name=""/>
        <dsp:cNvSpPr/>
      </dsp:nvSpPr>
      <dsp:spPr>
        <a:xfrm>
          <a:off x="696" y="1851707"/>
          <a:ext cx="1656000" cy="867173"/>
        </a:xfrm>
        <a:prstGeom prst="roundRect">
          <a:avLst/>
        </a:prstGeom>
        <a:solidFill>
          <a:srgbClr val="3E57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400" b="1" kern="120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ИЗМЕНЕНИЕ УСЛОВИЙ КОНТРАКТА</a:t>
          </a:r>
          <a:endParaRPr lang="ru-RU" sz="1400" b="1" u="none" kern="1200" dirty="0">
            <a:solidFill>
              <a:prstClr val="white"/>
            </a:solidFill>
            <a:latin typeface="Gotham Pro" panose="02000503040000020004" pitchFamily="50" charset="0"/>
            <a:ea typeface="+mn-ea"/>
            <a:cs typeface="Gotham Pro" panose="02000503040000020004" pitchFamily="50" charset="0"/>
          </a:endParaRPr>
        </a:p>
      </dsp:txBody>
      <dsp:txXfrm>
        <a:off x="43028" y="1894039"/>
        <a:ext cx="1571336" cy="782509"/>
      </dsp:txXfrm>
    </dsp:sp>
    <dsp:sp modelId="{E0BD017D-9870-4467-8DCE-9DF7173970E1}">
      <dsp:nvSpPr>
        <dsp:cNvPr id="0" name=""/>
        <dsp:cNvSpPr/>
      </dsp:nvSpPr>
      <dsp:spPr>
        <a:xfrm rot="5400000">
          <a:off x="4778831" y="13585"/>
          <a:ext cx="1007358" cy="7217976"/>
        </a:xfrm>
        <a:prstGeom prst="round2SameRect">
          <a:avLst/>
        </a:prstGeom>
        <a:noFill/>
        <a:ln w="19050" cap="flat" cmpd="sng" algn="ctr">
          <a:solidFill>
            <a:srgbClr val="3E57A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b="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Информация доступна в режиме реального времени. </a:t>
          </a:r>
          <a:endParaRPr lang="ru-RU" sz="1350" b="0" kern="1200" dirty="0">
            <a:solidFill>
              <a:srgbClr val="3E57A7"/>
            </a:solidFill>
            <a:latin typeface="Gotham Pro" panose="02000503040000020004" pitchFamily="50" charset="0"/>
            <a:cs typeface="Gotham Pro" panose="02000503040000020004" pitchFamily="50" charset="0"/>
          </a:endParaRP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b="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Сроки на устранение нарушений (для одностор. отказа) и дата расторжения контракта фиксируются в ПИК автоматически. </a:t>
          </a:r>
        </a:p>
        <a:p>
          <a:pPr marL="114300" lvl="1" indent="-114300" algn="just" defTabSz="6000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350" b="0" kern="1200" dirty="0">
              <a:solidFill>
                <a:srgbClr val="3E57A7"/>
              </a:solidFill>
              <a:latin typeface="Gotham Pro" panose="02000503040000020004" pitchFamily="50" charset="0"/>
              <a:cs typeface="Gotham Pro" panose="02000503040000020004" pitchFamily="50" charset="0"/>
            </a:rPr>
            <a:t>За нарушение порядка расторжения контракта контрольный орган применяет меры ответственности ч.6 ст. 7.32 КоАП РФ</a:t>
          </a:r>
        </a:p>
      </dsp:txBody>
      <dsp:txXfrm rot="-5400000">
        <a:off x="1673523" y="3168069"/>
        <a:ext cx="7168801" cy="909008"/>
      </dsp:txXfrm>
    </dsp:sp>
    <dsp:sp modelId="{4FADB9F1-FE99-428A-B7F5-D6A465834786}">
      <dsp:nvSpPr>
        <dsp:cNvPr id="0" name=""/>
        <dsp:cNvSpPr/>
      </dsp:nvSpPr>
      <dsp:spPr>
        <a:xfrm>
          <a:off x="696" y="3299886"/>
          <a:ext cx="1672502" cy="661599"/>
        </a:xfrm>
        <a:prstGeom prst="roundRect">
          <a:avLst/>
        </a:prstGeom>
        <a:solidFill>
          <a:srgbClr val="3E57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400" b="1" kern="120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РАСТОРЖЕНИЕ КОНТРАКТА</a:t>
          </a:r>
          <a:endParaRPr lang="ru-RU" sz="1400" b="1" u="none" kern="1200" dirty="0">
            <a:solidFill>
              <a:prstClr val="white"/>
            </a:solidFill>
            <a:latin typeface="Gotham Pro" panose="02000503040000020004" pitchFamily="50" charset="0"/>
            <a:ea typeface="+mn-ea"/>
            <a:cs typeface="Gotham Pro" panose="02000503040000020004" pitchFamily="50" charset="0"/>
          </a:endParaRPr>
        </a:p>
      </dsp:txBody>
      <dsp:txXfrm>
        <a:off x="32993" y="3332183"/>
        <a:ext cx="1607908" cy="597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2AE85-1BA6-4ACE-9C8E-6C086E0E70A5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733F4-D510-4C5D-B82E-86612B7AA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5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733F4-D510-4C5D-B82E-86612B7AA37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32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733F4-D510-4C5D-B82E-86612B7AA37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605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369218"/>
            <a:ext cx="3886200" cy="326350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369218"/>
            <a:ext cx="3886200" cy="326350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273844"/>
            <a:ext cx="7886700" cy="99417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1878806"/>
            <a:ext cx="3868340" cy="276344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1878806"/>
            <a:ext cx="3887391" cy="276344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273844"/>
            <a:ext cx="1971675" cy="4358879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273844"/>
            <a:ext cx="5800725" cy="435887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CCA4E24-CA55-0741-A747-7F4D388879B3}" type="datetimeFigureOut">
              <a:rPr lang="ru-RU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91ED5D-361A-624B-BA07-C6DF5AD2231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887E27-BE30-4440-A802-4DAC7BC8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13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158662-E37D-465D-BA0C-276FC90A3762}"/>
              </a:ext>
            </a:extLst>
          </p:cNvPr>
          <p:cNvSpPr txBox="1"/>
          <p:nvPr/>
        </p:nvSpPr>
        <p:spPr>
          <a:xfrm>
            <a:off x="7365206" y="2743200"/>
            <a:ext cx="11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908C0-B8C9-40B6-AEFC-660287131CC9}"/>
              </a:ext>
            </a:extLst>
          </p:cNvPr>
          <p:cNvSpPr txBox="1"/>
          <p:nvPr/>
        </p:nvSpPr>
        <p:spPr bwMode="auto">
          <a:xfrm>
            <a:off x="1720568" y="1152098"/>
            <a:ext cx="56446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>
                <a:solidFill>
                  <a:srgbClr val="2447D4"/>
                </a:solidFill>
                <a:latin typeface="Stolzl Book" panose="00000500000000000000" pitchFamily="2" charset="-52"/>
              </a:rPr>
              <a:t>Главное контрольное управление Московской области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B72844-70E4-4C8A-A2EA-1099A67B94CD}"/>
              </a:ext>
            </a:extLst>
          </p:cNvPr>
          <p:cNvSpPr txBox="1"/>
          <p:nvPr/>
        </p:nvSpPr>
        <p:spPr bwMode="auto">
          <a:xfrm>
            <a:off x="1192197" y="1974360"/>
            <a:ext cx="69172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solidFill>
                  <a:srgbClr val="2447D4"/>
                </a:solidFill>
                <a:latin typeface="Stolzl Bold" panose="00000800000000000000" pitchFamily="2" charset="-52"/>
              </a:rPr>
              <a:t>Умный контракт – технология</a:t>
            </a:r>
          </a:p>
          <a:p>
            <a:pPr algn="ctr"/>
            <a:r>
              <a:rPr lang="ru-RU" sz="2800" dirty="0">
                <a:solidFill>
                  <a:srgbClr val="2447D4"/>
                </a:solidFill>
                <a:latin typeface="Stolzl Bold" panose="00000800000000000000" pitchFamily="2" charset="-52"/>
              </a:rPr>
              <a:t>исключения, предупреждения и выявления</a:t>
            </a:r>
          </a:p>
          <a:p>
            <a:pPr algn="ctr"/>
            <a:r>
              <a:rPr lang="ru-RU" sz="2800" dirty="0">
                <a:solidFill>
                  <a:srgbClr val="2447D4"/>
                </a:solidFill>
                <a:latin typeface="Stolzl Bold" panose="00000800000000000000" pitchFamily="2" charset="-52"/>
              </a:rPr>
              <a:t>нарушений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EABB50-DEFA-4CF6-8D99-6362209BDF7C}"/>
              </a:ext>
            </a:extLst>
          </p:cNvPr>
          <p:cNvSpPr txBox="1"/>
          <p:nvPr/>
        </p:nvSpPr>
        <p:spPr bwMode="auto">
          <a:xfrm>
            <a:off x="2214624" y="4110170"/>
            <a:ext cx="47147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dirty="0">
                <a:solidFill>
                  <a:srgbClr val="4B65A8"/>
                </a:solidFill>
                <a:effectLst/>
                <a:latin typeface="Stolzl Medium" panose="00000600000000000000" pitchFamily="2" charset="-52"/>
              </a:rPr>
              <a:t>«ГОСЗАКАЗ: развиваем промышленность —</a:t>
            </a:r>
            <a:br>
              <a:rPr lang="ru-RU" sz="1500" dirty="0">
                <a:solidFill>
                  <a:srgbClr val="4B65A8"/>
                </a:solidFill>
                <a:effectLst/>
                <a:latin typeface="Stolzl Medium" panose="00000600000000000000" pitchFamily="2" charset="-52"/>
              </a:rPr>
            </a:br>
            <a:r>
              <a:rPr lang="ru-RU" sz="1500" dirty="0">
                <a:solidFill>
                  <a:srgbClr val="4B65A8"/>
                </a:solidFill>
                <a:effectLst/>
                <a:latin typeface="Stolzl Medium" panose="00000600000000000000" pitchFamily="2" charset="-52"/>
              </a:rPr>
              <a:t>повышаем эффективность закупок!»</a:t>
            </a:r>
            <a:endParaRPr lang="ru-RU" sz="1500" dirty="0">
              <a:solidFill>
                <a:srgbClr val="4B65A8"/>
              </a:solidFill>
              <a:latin typeface="Stolzl Medium" panose="00000600000000000000" pitchFamily="2" charset="-52"/>
            </a:endParaRPr>
          </a:p>
        </p:txBody>
      </p:sp>
      <p:pic>
        <p:nvPicPr>
          <p:cNvPr id="9" name="Picture 2" descr="http://himki.bezformata.ru/content/image94467240.jpg">
            <a:extLst>
              <a:ext uri="{FF2B5EF4-FFF2-40B4-BE49-F238E27FC236}">
                <a16:creationId xmlns:a16="http://schemas.microsoft.com/office/drawing/2014/main" id="{E25FD779-3A51-44E8-924E-8802C940F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9" b="99111" l="3646" r="97917">
                        <a14:foregroundMark x1="39583" y1="50667" x2="39583" y2="50667"/>
                        <a14:foregroundMark x1="35938" y1="50222" x2="35938" y2="50222"/>
                        <a14:foregroundMark x1="22396" y1="46667" x2="22396" y2="46667"/>
                        <a14:foregroundMark x1="37500" y1="43556" x2="37500" y2="43556"/>
                        <a14:foregroundMark x1="45313" y1="43111" x2="45313" y2="43111"/>
                        <a14:foregroundMark x1="46875" y1="50222" x2="46875" y2="50222"/>
                        <a14:foregroundMark x1="31250" y1="30667" x2="31250" y2="30667"/>
                        <a14:foregroundMark x1="52083" y1="18222" x2="52083" y2="18222"/>
                        <a14:foregroundMark x1="81771" y1="40889" x2="81771" y2="40889"/>
                        <a14:foregroundMark x1="68750" y1="52889" x2="68750" y2="52889"/>
                        <a14:foregroundMark x1="64583" y1="52000" x2="64583" y2="52000"/>
                        <a14:foregroundMark x1="60938" y1="50667" x2="60938" y2="50667"/>
                        <a14:foregroundMark x1="61458" y1="60444" x2="61458" y2="60444"/>
                        <a14:foregroundMark x1="60417" y1="56889" x2="60417" y2="56889"/>
                        <a14:foregroundMark x1="69271" y1="42222" x2="69271" y2="42222"/>
                        <a14:foregroundMark x1="68229" y1="44000" x2="68229" y2="44000"/>
                        <a14:foregroundMark x1="67708" y1="67111" x2="67708" y2="67111"/>
                        <a14:foregroundMark x1="52083" y1="32000" x2="52083" y2="32000"/>
                        <a14:foregroundMark x1="46875" y1="34222" x2="46875" y2="34222"/>
                        <a14:foregroundMark x1="37500" y1="29333" x2="37500" y2="29333"/>
                        <a14:foregroundMark x1="38021" y1="33778" x2="38021" y2="33778"/>
                        <a14:foregroundMark x1="44271" y1="25778" x2="44792" y2="25778"/>
                        <a14:foregroundMark x1="42188" y1="35556" x2="42188" y2="35556"/>
                        <a14:foregroundMark x1="43750" y1="36889" x2="43750" y2="36889"/>
                        <a14:foregroundMark x1="49479" y1="39111" x2="49479" y2="39111"/>
                        <a14:foregroundMark x1="54688" y1="40889" x2="54688" y2="40889"/>
                        <a14:foregroundMark x1="57813" y1="40889" x2="57813" y2="4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45" y="1031070"/>
            <a:ext cx="78408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332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80B9A8-BE9C-4480-B73C-ADB4C50A4543}"/>
              </a:ext>
            </a:extLst>
          </p:cNvPr>
          <p:cNvSpPr/>
          <p:nvPr/>
        </p:nvSpPr>
        <p:spPr>
          <a:xfrm>
            <a:off x="102212" y="2780576"/>
            <a:ext cx="8826737" cy="232747"/>
          </a:xfrm>
          <a:prstGeom prst="rect">
            <a:avLst/>
          </a:prstGeom>
          <a:solidFill>
            <a:srgbClr val="3D69B2"/>
          </a:solidFill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2. Минимизация вариантов текстовой части проектов контрактов: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6D2D13-052F-40C5-B1C3-6668269E57A2}"/>
              </a:ext>
            </a:extLst>
          </p:cNvPr>
          <p:cNvSpPr/>
          <p:nvPr/>
        </p:nvSpPr>
        <p:spPr>
          <a:xfrm>
            <a:off x="102212" y="3763835"/>
            <a:ext cx="8826737" cy="367308"/>
          </a:xfrm>
          <a:prstGeom prst="rect">
            <a:avLst/>
          </a:prstGeom>
          <a:solidFill>
            <a:srgbClr val="3D69B2"/>
          </a:solidFill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3. Возможность постоянного развития и формирования наилучших условий контрактов в части обязательств сторон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78AD40-E6DF-4CFD-877D-6DA05B4E9597}"/>
              </a:ext>
            </a:extLst>
          </p:cNvPr>
          <p:cNvSpPr/>
          <p:nvPr/>
        </p:nvSpPr>
        <p:spPr>
          <a:xfrm>
            <a:off x="393632" y="3043705"/>
            <a:ext cx="7581004" cy="2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rgbClr val="3E57A7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- УК универсальные – на Поставку товаров; Выполнение работ; Оказание услуг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964DBD-81E0-4C86-B5F0-5ABF060B3489}"/>
              </a:ext>
            </a:extLst>
          </p:cNvPr>
          <p:cNvSpPr/>
          <p:nvPr/>
        </p:nvSpPr>
        <p:spPr>
          <a:xfrm>
            <a:off x="399982" y="3260223"/>
            <a:ext cx="7299760" cy="2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rgbClr val="3E57A7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- УК на основе федеральных типовых условий контрактов (тип. контрактов)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82AC629-7140-4A83-B4B2-51E8466616E9}"/>
              </a:ext>
            </a:extLst>
          </p:cNvPr>
          <p:cNvSpPr/>
          <p:nvPr/>
        </p:nvSpPr>
        <p:spPr>
          <a:xfrm>
            <a:off x="406332" y="3455859"/>
            <a:ext cx="7771936" cy="2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rgbClr val="3E57A7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- УК для закупок с ед.поставщиками (массовые: </a:t>
            </a:r>
            <a:r>
              <a:rPr lang="ru-RU" sz="1300" dirty="0" err="1">
                <a:solidFill>
                  <a:srgbClr val="3E57A7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пп</a:t>
            </a:r>
            <a:r>
              <a:rPr lang="ru-RU" sz="1300" dirty="0">
                <a:solidFill>
                  <a:srgbClr val="3E57A7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. 1, 8, 29 ч. 1 ст. 93 № 44-ФЗ)</a:t>
            </a:r>
          </a:p>
        </p:txBody>
      </p:sp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B255A1AD-E743-4983-A47F-9B1C94E0017D}"/>
              </a:ext>
            </a:extLst>
          </p:cNvPr>
          <p:cNvSpPr txBox="1">
            <a:spLocks/>
          </p:cNvSpPr>
          <p:nvPr/>
        </p:nvSpPr>
        <p:spPr bwMode="auto">
          <a:xfrm>
            <a:off x="2130225" y="2140076"/>
            <a:ext cx="4770709" cy="29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ctr" defTabSz="914400">
              <a:lnSpc>
                <a:spcPct val="80000"/>
              </a:lnSpc>
              <a:spcBef>
                <a:spcPct val="0"/>
              </a:spcBef>
              <a:buNone/>
              <a:defRPr sz="1400" b="1">
                <a:latin typeface="+mj-lt"/>
                <a:ea typeface="+mj-ea"/>
                <a:cs typeface="Arial" charset="0"/>
              </a:defRPr>
            </a:lvl1pPr>
          </a:lstStyle>
          <a:p>
            <a:r>
              <a:rPr lang="ru-RU" altLang="ru-RU" sz="2000" b="0" dirty="0">
                <a:solidFill>
                  <a:srgbClr val="3E57A7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Функциональные возможности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B50077-E97F-4EC6-AC88-883D29EC6899}"/>
              </a:ext>
            </a:extLst>
          </p:cNvPr>
          <p:cNvSpPr/>
          <p:nvPr/>
        </p:nvSpPr>
        <p:spPr>
          <a:xfrm>
            <a:off x="102212" y="2474422"/>
            <a:ext cx="8826737" cy="232747"/>
          </a:xfrm>
          <a:prstGeom prst="rect">
            <a:avLst/>
          </a:prstGeom>
          <a:solidFill>
            <a:srgbClr val="3D69B2"/>
          </a:solidFill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1. Формирование вариантов условий контрактов в зависимости от потребностей заказчиков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8192E5-61B3-4C94-B1DA-8C19C42B9263}"/>
              </a:ext>
            </a:extLst>
          </p:cNvPr>
          <p:cNvSpPr/>
          <p:nvPr/>
        </p:nvSpPr>
        <p:spPr>
          <a:xfrm>
            <a:off x="102211" y="4240964"/>
            <a:ext cx="8826736" cy="232747"/>
          </a:xfrm>
          <a:prstGeom prst="rect">
            <a:avLst/>
          </a:prstGeom>
          <a:solidFill>
            <a:srgbClr val="3D69B2"/>
          </a:solidFill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4. Проект контракта автоматизированно включается в состав извещения о закупке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F5E3CC-37F6-4C95-87BD-A4567AB28D83}"/>
              </a:ext>
            </a:extLst>
          </p:cNvPr>
          <p:cNvSpPr/>
          <p:nvPr/>
        </p:nvSpPr>
        <p:spPr>
          <a:xfrm>
            <a:off x="155555" y="843637"/>
            <a:ext cx="8814624" cy="934478"/>
          </a:xfrm>
          <a:prstGeom prst="rect">
            <a:avLst/>
          </a:prstGeom>
          <a:solidFill>
            <a:srgbClr val="3E57A7"/>
          </a:solidFill>
          <a:ln w="9525">
            <a:noFill/>
            <a:miter lim="800000"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Постановление Правительства Московской области от 25.12.2020 №1040/44: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"Умный контракт - технология создания цифровой модели контракта, обеспечивающая автоматизированное формирование текстовой части проекта контракта, а также автоматизированный контроль исполнения контракта после его заключения".</a:t>
            </a:r>
          </a:p>
        </p:txBody>
      </p:sp>
      <p:grpSp>
        <p:nvGrpSpPr>
          <p:cNvPr id="17" name="Группа 4">
            <a:extLst>
              <a:ext uri="{FF2B5EF4-FFF2-40B4-BE49-F238E27FC236}">
                <a16:creationId xmlns:a16="http://schemas.microsoft.com/office/drawing/2014/main" id="{609108AF-1A51-461D-962C-148042F0C8C9}"/>
              </a:ext>
            </a:extLst>
          </p:cNvPr>
          <p:cNvGrpSpPr>
            <a:grpSpLocks/>
          </p:cNvGrpSpPr>
          <p:nvPr/>
        </p:nvGrpSpPr>
        <p:grpSpPr bwMode="auto">
          <a:xfrm>
            <a:off x="102212" y="1942536"/>
            <a:ext cx="8877100" cy="133968"/>
            <a:chOff x="1131888" y="2098676"/>
            <a:chExt cx="3771901" cy="106363"/>
          </a:xfrm>
          <a:solidFill>
            <a:srgbClr val="C42126"/>
          </a:solidFill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C5AA4561-1FCC-4E4A-9DE1-E75FB6B0E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751" y="2133601"/>
              <a:ext cx="3729038" cy="34925"/>
            </a:xfrm>
            <a:custGeom>
              <a:avLst/>
              <a:gdLst>
                <a:gd name="T0" fmla="*/ 2147483647 w 7048"/>
                <a:gd name="T1" fmla="*/ 2147483647 h 66"/>
                <a:gd name="T2" fmla="*/ 2147483647 w 7048"/>
                <a:gd name="T3" fmla="*/ 2147483647 h 66"/>
                <a:gd name="T4" fmla="*/ 2147483647 w 7048"/>
                <a:gd name="T5" fmla="*/ 2147483647 h 66"/>
                <a:gd name="T6" fmla="*/ 2147483647 w 7048"/>
                <a:gd name="T7" fmla="*/ 2147483647 h 66"/>
                <a:gd name="T8" fmla="*/ 2147483647 w 7048"/>
                <a:gd name="T9" fmla="*/ 2147483647 h 66"/>
                <a:gd name="T10" fmla="*/ 2147483647 w 7048"/>
                <a:gd name="T11" fmla="*/ 2147483647 h 66"/>
                <a:gd name="T12" fmla="*/ 2147483647 w 7048"/>
                <a:gd name="T13" fmla="*/ 2147483647 h 66"/>
                <a:gd name="T14" fmla="*/ 0 w 7048"/>
                <a:gd name="T15" fmla="*/ 2147483647 h 66"/>
                <a:gd name="T16" fmla="*/ 0 w 7048"/>
                <a:gd name="T17" fmla="*/ 2147483647 h 66"/>
                <a:gd name="T18" fmla="*/ 0 w 7048"/>
                <a:gd name="T19" fmla="*/ 2147483647 h 66"/>
                <a:gd name="T20" fmla="*/ 2147483647 w 7048"/>
                <a:gd name="T21" fmla="*/ 2147483647 h 66"/>
                <a:gd name="T22" fmla="*/ 2147483647 w 7048"/>
                <a:gd name="T23" fmla="*/ 2147483647 h 66"/>
                <a:gd name="T24" fmla="*/ 2147483647 w 7048"/>
                <a:gd name="T25" fmla="*/ 2147483647 h 66"/>
                <a:gd name="T26" fmla="*/ 2147483647 w 7048"/>
                <a:gd name="T27" fmla="*/ 2147483647 h 66"/>
                <a:gd name="T28" fmla="*/ 2147483647 w 7048"/>
                <a:gd name="T29" fmla="*/ 2147483647 h 66"/>
                <a:gd name="T30" fmla="*/ 2147483647 w 7048"/>
                <a:gd name="T31" fmla="*/ 2147483647 h 66"/>
                <a:gd name="T32" fmla="*/ 2147483647 w 7048"/>
                <a:gd name="T33" fmla="*/ 0 h 66"/>
                <a:gd name="T34" fmla="*/ 2147483647 w 7048"/>
                <a:gd name="T35" fmla="*/ 2147483647 h 66"/>
                <a:gd name="T36" fmla="*/ 2147483647 w 7048"/>
                <a:gd name="T37" fmla="*/ 0 h 66"/>
                <a:gd name="T38" fmla="*/ 2147483647 w 7048"/>
                <a:gd name="T39" fmla="*/ 0 h 66"/>
                <a:gd name="T40" fmla="*/ 2147483647 w 7048"/>
                <a:gd name="T41" fmla="*/ 2147483647 h 66"/>
                <a:gd name="T42" fmla="*/ 2147483647 w 7048"/>
                <a:gd name="T43" fmla="*/ 2147483647 h 66"/>
                <a:gd name="T44" fmla="*/ 2147483647 w 7048"/>
                <a:gd name="T45" fmla="*/ 0 h 66"/>
                <a:gd name="T46" fmla="*/ 2147483647 w 7048"/>
                <a:gd name="T47" fmla="*/ 0 h 66"/>
                <a:gd name="T48" fmla="*/ 2147483647 w 7048"/>
                <a:gd name="T49" fmla="*/ 2147483647 h 66"/>
                <a:gd name="T50" fmla="*/ 2147483647 w 7048"/>
                <a:gd name="T51" fmla="*/ 2147483647 h 66"/>
                <a:gd name="T52" fmla="*/ 2147483647 w 7048"/>
                <a:gd name="T53" fmla="*/ 2147483647 h 66"/>
                <a:gd name="T54" fmla="*/ 2147483647 w 7048"/>
                <a:gd name="T55" fmla="*/ 2147483647 h 66"/>
                <a:gd name="T56" fmla="*/ 2147483647 w 7048"/>
                <a:gd name="T57" fmla="*/ 2147483647 h 66"/>
                <a:gd name="T58" fmla="*/ 2147483647 w 7048"/>
                <a:gd name="T59" fmla="*/ 2147483647 h 66"/>
                <a:gd name="T60" fmla="*/ 2147483647 w 7048"/>
                <a:gd name="T61" fmla="*/ 2147483647 h 66"/>
                <a:gd name="T62" fmla="*/ 2147483647 w 7048"/>
                <a:gd name="T63" fmla="*/ 2147483647 h 66"/>
                <a:gd name="T64" fmla="*/ 2147483647 w 7048"/>
                <a:gd name="T65" fmla="*/ 2147483647 h 66"/>
                <a:gd name="T66" fmla="*/ 2147483647 w 7048"/>
                <a:gd name="T67" fmla="*/ 2147483647 h 66"/>
                <a:gd name="T68" fmla="*/ 2147483647 w 7048"/>
                <a:gd name="T69" fmla="*/ 2147483647 h 66"/>
                <a:gd name="T70" fmla="*/ 2147483647 w 7048"/>
                <a:gd name="T71" fmla="*/ 2147483647 h 66"/>
                <a:gd name="T72" fmla="*/ 2147483647 w 7048"/>
                <a:gd name="T73" fmla="*/ 2147483647 h 66"/>
                <a:gd name="T74" fmla="*/ 2147483647 w 7048"/>
                <a:gd name="T75" fmla="*/ 2147483647 h 66"/>
                <a:gd name="T76" fmla="*/ 2147483647 w 7048"/>
                <a:gd name="T77" fmla="*/ 2147483647 h 66"/>
                <a:gd name="T78" fmla="*/ 2147483647 w 7048"/>
                <a:gd name="T79" fmla="*/ 2147483647 h 66"/>
                <a:gd name="T80" fmla="*/ 2147483647 w 7048"/>
                <a:gd name="T81" fmla="*/ 0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048" h="66">
                  <a:moveTo>
                    <a:pt x="32" y="66"/>
                  </a:moveTo>
                  <a:lnTo>
                    <a:pt x="25" y="66"/>
                  </a:lnTo>
                  <a:lnTo>
                    <a:pt x="19" y="64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2" y="66"/>
                  </a:lnTo>
                  <a:close/>
                  <a:moveTo>
                    <a:pt x="32" y="0"/>
                  </a:moveTo>
                  <a:lnTo>
                    <a:pt x="7016" y="0"/>
                  </a:lnTo>
                  <a:lnTo>
                    <a:pt x="7016" y="66"/>
                  </a:lnTo>
                  <a:lnTo>
                    <a:pt x="32" y="66"/>
                  </a:lnTo>
                  <a:lnTo>
                    <a:pt x="32" y="0"/>
                  </a:lnTo>
                  <a:close/>
                  <a:moveTo>
                    <a:pt x="7016" y="0"/>
                  </a:moveTo>
                  <a:lnTo>
                    <a:pt x="7022" y="1"/>
                  </a:lnTo>
                  <a:lnTo>
                    <a:pt x="7028" y="2"/>
                  </a:lnTo>
                  <a:lnTo>
                    <a:pt x="7034" y="6"/>
                  </a:lnTo>
                  <a:lnTo>
                    <a:pt x="7039" y="10"/>
                  </a:lnTo>
                  <a:lnTo>
                    <a:pt x="7043" y="15"/>
                  </a:lnTo>
                  <a:lnTo>
                    <a:pt x="7045" y="21"/>
                  </a:lnTo>
                  <a:lnTo>
                    <a:pt x="7047" y="27"/>
                  </a:lnTo>
                  <a:lnTo>
                    <a:pt x="7048" y="33"/>
                  </a:lnTo>
                  <a:lnTo>
                    <a:pt x="7047" y="40"/>
                  </a:lnTo>
                  <a:lnTo>
                    <a:pt x="7045" y="46"/>
                  </a:lnTo>
                  <a:lnTo>
                    <a:pt x="7043" y="52"/>
                  </a:lnTo>
                  <a:lnTo>
                    <a:pt x="7039" y="57"/>
                  </a:lnTo>
                  <a:lnTo>
                    <a:pt x="7034" y="61"/>
                  </a:lnTo>
                  <a:lnTo>
                    <a:pt x="7028" y="64"/>
                  </a:lnTo>
                  <a:lnTo>
                    <a:pt x="7022" y="66"/>
                  </a:lnTo>
                  <a:lnTo>
                    <a:pt x="7016" y="66"/>
                  </a:lnTo>
                  <a:lnTo>
                    <a:pt x="70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63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B735F981-83BE-4A28-BDED-97CE7AD1B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2098676"/>
              <a:ext cx="123825" cy="106363"/>
            </a:xfrm>
            <a:custGeom>
              <a:avLst/>
              <a:gdLst>
                <a:gd name="T0" fmla="*/ 2147483647 w 235"/>
                <a:gd name="T1" fmla="*/ 0 h 203"/>
                <a:gd name="T2" fmla="*/ 2147483647 w 235"/>
                <a:gd name="T3" fmla="*/ 2147483647 h 203"/>
                <a:gd name="T4" fmla="*/ 2147483647 w 235"/>
                <a:gd name="T5" fmla="*/ 2147483647 h 203"/>
                <a:gd name="T6" fmla="*/ 2147483647 w 235"/>
                <a:gd name="T7" fmla="*/ 2147483647 h 203"/>
                <a:gd name="T8" fmla="*/ 2147483647 w 235"/>
                <a:gd name="T9" fmla="*/ 2147483647 h 203"/>
                <a:gd name="T10" fmla="*/ 2147483647 w 235"/>
                <a:gd name="T11" fmla="*/ 2147483647 h 203"/>
                <a:gd name="T12" fmla="*/ 2147483647 w 235"/>
                <a:gd name="T13" fmla="*/ 2147483647 h 203"/>
                <a:gd name="T14" fmla="*/ 2147483647 w 235"/>
                <a:gd name="T15" fmla="*/ 2147483647 h 203"/>
                <a:gd name="T16" fmla="*/ 0 w 235"/>
                <a:gd name="T17" fmla="*/ 2147483647 h 203"/>
                <a:gd name="T18" fmla="*/ 2147483647 w 235"/>
                <a:gd name="T19" fmla="*/ 2147483647 h 203"/>
                <a:gd name="T20" fmla="*/ 2147483647 w 235"/>
                <a:gd name="T21" fmla="*/ 0 h 203"/>
                <a:gd name="T22" fmla="*/ 2147483647 w 235"/>
                <a:gd name="T23" fmla="*/ 0 h 203"/>
                <a:gd name="T24" fmla="*/ 2147483647 w 235"/>
                <a:gd name="T25" fmla="*/ 0 h 2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5" h="203">
                  <a:moveTo>
                    <a:pt x="176" y="0"/>
                  </a:moveTo>
                  <a:lnTo>
                    <a:pt x="205" y="50"/>
                  </a:lnTo>
                  <a:lnTo>
                    <a:pt x="235" y="101"/>
                  </a:lnTo>
                  <a:lnTo>
                    <a:pt x="205" y="152"/>
                  </a:lnTo>
                  <a:lnTo>
                    <a:pt x="176" y="203"/>
                  </a:lnTo>
                  <a:lnTo>
                    <a:pt x="117" y="203"/>
                  </a:lnTo>
                  <a:lnTo>
                    <a:pt x="58" y="203"/>
                  </a:lnTo>
                  <a:lnTo>
                    <a:pt x="30" y="152"/>
                  </a:lnTo>
                  <a:lnTo>
                    <a:pt x="0" y="101"/>
                  </a:lnTo>
                  <a:lnTo>
                    <a:pt x="30" y="50"/>
                  </a:lnTo>
                  <a:lnTo>
                    <a:pt x="58" y="0"/>
                  </a:lnTo>
                  <a:lnTo>
                    <a:pt x="117" y="0"/>
                  </a:lnTo>
                  <a:lnTo>
                    <a:pt x="1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463"/>
            </a:p>
          </p:txBody>
        </p:sp>
      </p:grpSp>
      <p:sp>
        <p:nvSpPr>
          <p:cNvPr id="20" name="Название 1">
            <a:extLst>
              <a:ext uri="{FF2B5EF4-FFF2-40B4-BE49-F238E27FC236}">
                <a16:creationId xmlns:a16="http://schemas.microsoft.com/office/drawing/2014/main" id="{C7109914-9B00-44C7-B2EF-FFDB8A442C81}"/>
              </a:ext>
            </a:extLst>
          </p:cNvPr>
          <p:cNvSpPr txBox="1">
            <a:spLocks/>
          </p:cNvSpPr>
          <p:nvPr/>
        </p:nvSpPr>
        <p:spPr bwMode="auto">
          <a:xfrm>
            <a:off x="1881993" y="4600856"/>
            <a:ext cx="5380014" cy="29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ctr" defTabSz="914400">
              <a:lnSpc>
                <a:spcPct val="80000"/>
              </a:lnSpc>
              <a:spcBef>
                <a:spcPct val="0"/>
              </a:spcBef>
              <a:buNone/>
              <a:defRPr sz="1400" b="1">
                <a:latin typeface="+mj-lt"/>
                <a:ea typeface="+mj-ea"/>
                <a:cs typeface="Arial" charset="0"/>
              </a:defRPr>
            </a:lvl1pPr>
          </a:lstStyle>
          <a:p>
            <a:r>
              <a:rPr lang="ru-RU" altLang="ru-RU" sz="2400" b="0" dirty="0">
                <a:solidFill>
                  <a:srgbClr val="C52026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Впервые в России с 2020 года!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3A09E2-ADD9-42AA-A193-6287CAD63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097714" y="128787"/>
            <a:ext cx="6635750" cy="469126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D116B43-A022-4842-8CA7-C97346CBBA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D65DFC-6823-4306-AB82-10208D6BDC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5AEDB41-02F5-4416-A56F-609AD07B7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02021" y="4226490"/>
            <a:ext cx="157492" cy="205383"/>
          </a:xfrm>
        </p:spPr>
        <p:txBody>
          <a:bodyPr/>
          <a:lstStyle/>
          <a:p>
            <a:r>
              <a:rPr lang="ru-RU"/>
              <a:t>2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7CAAD0-DEE9-44DF-BEB5-62ADC2B8DB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6" t="37890" r="29930" b="45721"/>
          <a:stretch/>
        </p:blipFill>
        <p:spPr>
          <a:xfrm>
            <a:off x="3688992" y="3450705"/>
            <a:ext cx="5317178" cy="16185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34C7C9-FFF4-4E10-BB8C-0BCF5CDF5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789547" y="956940"/>
            <a:ext cx="3502440" cy="234110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2AD758-2E0F-40EA-B53B-C88A38ADC5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66"/>
          <a:stretch/>
        </p:blipFill>
        <p:spPr bwMode="auto">
          <a:xfrm>
            <a:off x="6555541" y="1848348"/>
            <a:ext cx="2173609" cy="900321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5221C5-2388-42AE-AD6B-E25CB05D4EC0}"/>
              </a:ext>
            </a:extLst>
          </p:cNvPr>
          <p:cNvSpPr/>
          <p:nvPr/>
        </p:nvSpPr>
        <p:spPr bwMode="auto">
          <a:xfrm>
            <a:off x="63566" y="1729335"/>
            <a:ext cx="2651160" cy="1019334"/>
          </a:xfrm>
          <a:prstGeom prst="rect">
            <a:avLst/>
          </a:prstGeom>
          <a:solidFill>
            <a:srgbClr val="3E57A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58500" tIns="29250" rIns="58500" bIns="292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Умный контракт вошел в </a:t>
            </a:r>
          </a:p>
          <a:p>
            <a:pPr algn="ctr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ТОП-100 проектов России</a:t>
            </a:r>
          </a:p>
          <a:p>
            <a:pPr algn="ctr">
              <a:lnSpc>
                <a:spcPct val="80000"/>
              </a:lnSpc>
            </a:pPr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 Агентства стратегических инициатив по продвижению новых проектов, раздел «Развитие регионов» 2022 г.</a:t>
            </a:r>
          </a:p>
        </p:txBody>
      </p:sp>
      <p:grpSp>
        <p:nvGrpSpPr>
          <p:cNvPr id="13" name="Группа 4">
            <a:extLst>
              <a:ext uri="{FF2B5EF4-FFF2-40B4-BE49-F238E27FC236}">
                <a16:creationId xmlns:a16="http://schemas.microsoft.com/office/drawing/2014/main" id="{C3B4C5CE-4519-41E3-81CB-9DC67E6C9BE6}"/>
              </a:ext>
            </a:extLst>
          </p:cNvPr>
          <p:cNvGrpSpPr>
            <a:grpSpLocks/>
          </p:cNvGrpSpPr>
          <p:nvPr/>
        </p:nvGrpSpPr>
        <p:grpSpPr bwMode="auto">
          <a:xfrm>
            <a:off x="206540" y="3307301"/>
            <a:ext cx="8571055" cy="122120"/>
            <a:chOff x="1131888" y="2098676"/>
            <a:chExt cx="3771901" cy="106363"/>
          </a:xfrm>
          <a:solidFill>
            <a:srgbClr val="3E68B2"/>
          </a:solidFill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4439B3A-0F5E-4C8E-93DD-C4502F1DD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751" y="2133601"/>
              <a:ext cx="3729038" cy="34925"/>
            </a:xfrm>
            <a:custGeom>
              <a:avLst/>
              <a:gdLst>
                <a:gd name="T0" fmla="*/ 2147483647 w 7048"/>
                <a:gd name="T1" fmla="*/ 2147483647 h 66"/>
                <a:gd name="T2" fmla="*/ 2147483647 w 7048"/>
                <a:gd name="T3" fmla="*/ 2147483647 h 66"/>
                <a:gd name="T4" fmla="*/ 2147483647 w 7048"/>
                <a:gd name="T5" fmla="*/ 2147483647 h 66"/>
                <a:gd name="T6" fmla="*/ 2147483647 w 7048"/>
                <a:gd name="T7" fmla="*/ 2147483647 h 66"/>
                <a:gd name="T8" fmla="*/ 2147483647 w 7048"/>
                <a:gd name="T9" fmla="*/ 2147483647 h 66"/>
                <a:gd name="T10" fmla="*/ 2147483647 w 7048"/>
                <a:gd name="T11" fmla="*/ 2147483647 h 66"/>
                <a:gd name="T12" fmla="*/ 2147483647 w 7048"/>
                <a:gd name="T13" fmla="*/ 2147483647 h 66"/>
                <a:gd name="T14" fmla="*/ 0 w 7048"/>
                <a:gd name="T15" fmla="*/ 2147483647 h 66"/>
                <a:gd name="T16" fmla="*/ 0 w 7048"/>
                <a:gd name="T17" fmla="*/ 2147483647 h 66"/>
                <a:gd name="T18" fmla="*/ 0 w 7048"/>
                <a:gd name="T19" fmla="*/ 2147483647 h 66"/>
                <a:gd name="T20" fmla="*/ 2147483647 w 7048"/>
                <a:gd name="T21" fmla="*/ 2147483647 h 66"/>
                <a:gd name="T22" fmla="*/ 2147483647 w 7048"/>
                <a:gd name="T23" fmla="*/ 2147483647 h 66"/>
                <a:gd name="T24" fmla="*/ 2147483647 w 7048"/>
                <a:gd name="T25" fmla="*/ 2147483647 h 66"/>
                <a:gd name="T26" fmla="*/ 2147483647 w 7048"/>
                <a:gd name="T27" fmla="*/ 2147483647 h 66"/>
                <a:gd name="T28" fmla="*/ 2147483647 w 7048"/>
                <a:gd name="T29" fmla="*/ 2147483647 h 66"/>
                <a:gd name="T30" fmla="*/ 2147483647 w 7048"/>
                <a:gd name="T31" fmla="*/ 2147483647 h 66"/>
                <a:gd name="T32" fmla="*/ 2147483647 w 7048"/>
                <a:gd name="T33" fmla="*/ 0 h 66"/>
                <a:gd name="T34" fmla="*/ 2147483647 w 7048"/>
                <a:gd name="T35" fmla="*/ 2147483647 h 66"/>
                <a:gd name="T36" fmla="*/ 2147483647 w 7048"/>
                <a:gd name="T37" fmla="*/ 0 h 66"/>
                <a:gd name="T38" fmla="*/ 2147483647 w 7048"/>
                <a:gd name="T39" fmla="*/ 0 h 66"/>
                <a:gd name="T40" fmla="*/ 2147483647 w 7048"/>
                <a:gd name="T41" fmla="*/ 2147483647 h 66"/>
                <a:gd name="T42" fmla="*/ 2147483647 w 7048"/>
                <a:gd name="T43" fmla="*/ 2147483647 h 66"/>
                <a:gd name="T44" fmla="*/ 2147483647 w 7048"/>
                <a:gd name="T45" fmla="*/ 0 h 66"/>
                <a:gd name="T46" fmla="*/ 2147483647 w 7048"/>
                <a:gd name="T47" fmla="*/ 0 h 66"/>
                <a:gd name="T48" fmla="*/ 2147483647 w 7048"/>
                <a:gd name="T49" fmla="*/ 2147483647 h 66"/>
                <a:gd name="T50" fmla="*/ 2147483647 w 7048"/>
                <a:gd name="T51" fmla="*/ 2147483647 h 66"/>
                <a:gd name="T52" fmla="*/ 2147483647 w 7048"/>
                <a:gd name="T53" fmla="*/ 2147483647 h 66"/>
                <a:gd name="T54" fmla="*/ 2147483647 w 7048"/>
                <a:gd name="T55" fmla="*/ 2147483647 h 66"/>
                <a:gd name="T56" fmla="*/ 2147483647 w 7048"/>
                <a:gd name="T57" fmla="*/ 2147483647 h 66"/>
                <a:gd name="T58" fmla="*/ 2147483647 w 7048"/>
                <a:gd name="T59" fmla="*/ 2147483647 h 66"/>
                <a:gd name="T60" fmla="*/ 2147483647 w 7048"/>
                <a:gd name="T61" fmla="*/ 2147483647 h 66"/>
                <a:gd name="T62" fmla="*/ 2147483647 w 7048"/>
                <a:gd name="T63" fmla="*/ 2147483647 h 66"/>
                <a:gd name="T64" fmla="*/ 2147483647 w 7048"/>
                <a:gd name="T65" fmla="*/ 2147483647 h 66"/>
                <a:gd name="T66" fmla="*/ 2147483647 w 7048"/>
                <a:gd name="T67" fmla="*/ 2147483647 h 66"/>
                <a:gd name="T68" fmla="*/ 2147483647 w 7048"/>
                <a:gd name="T69" fmla="*/ 2147483647 h 66"/>
                <a:gd name="T70" fmla="*/ 2147483647 w 7048"/>
                <a:gd name="T71" fmla="*/ 2147483647 h 66"/>
                <a:gd name="T72" fmla="*/ 2147483647 w 7048"/>
                <a:gd name="T73" fmla="*/ 2147483647 h 66"/>
                <a:gd name="T74" fmla="*/ 2147483647 w 7048"/>
                <a:gd name="T75" fmla="*/ 2147483647 h 66"/>
                <a:gd name="T76" fmla="*/ 2147483647 w 7048"/>
                <a:gd name="T77" fmla="*/ 2147483647 h 66"/>
                <a:gd name="T78" fmla="*/ 2147483647 w 7048"/>
                <a:gd name="T79" fmla="*/ 2147483647 h 66"/>
                <a:gd name="T80" fmla="*/ 2147483647 w 7048"/>
                <a:gd name="T81" fmla="*/ 0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048" h="66">
                  <a:moveTo>
                    <a:pt x="32" y="66"/>
                  </a:moveTo>
                  <a:lnTo>
                    <a:pt x="25" y="66"/>
                  </a:lnTo>
                  <a:lnTo>
                    <a:pt x="19" y="64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2" y="66"/>
                  </a:lnTo>
                  <a:close/>
                  <a:moveTo>
                    <a:pt x="32" y="0"/>
                  </a:moveTo>
                  <a:lnTo>
                    <a:pt x="7016" y="0"/>
                  </a:lnTo>
                  <a:lnTo>
                    <a:pt x="7016" y="66"/>
                  </a:lnTo>
                  <a:lnTo>
                    <a:pt x="32" y="66"/>
                  </a:lnTo>
                  <a:lnTo>
                    <a:pt x="32" y="0"/>
                  </a:lnTo>
                  <a:close/>
                  <a:moveTo>
                    <a:pt x="7016" y="0"/>
                  </a:moveTo>
                  <a:lnTo>
                    <a:pt x="7022" y="1"/>
                  </a:lnTo>
                  <a:lnTo>
                    <a:pt x="7028" y="2"/>
                  </a:lnTo>
                  <a:lnTo>
                    <a:pt x="7034" y="6"/>
                  </a:lnTo>
                  <a:lnTo>
                    <a:pt x="7039" y="10"/>
                  </a:lnTo>
                  <a:lnTo>
                    <a:pt x="7043" y="15"/>
                  </a:lnTo>
                  <a:lnTo>
                    <a:pt x="7045" y="21"/>
                  </a:lnTo>
                  <a:lnTo>
                    <a:pt x="7047" y="27"/>
                  </a:lnTo>
                  <a:lnTo>
                    <a:pt x="7048" y="33"/>
                  </a:lnTo>
                  <a:lnTo>
                    <a:pt x="7047" y="40"/>
                  </a:lnTo>
                  <a:lnTo>
                    <a:pt x="7045" y="46"/>
                  </a:lnTo>
                  <a:lnTo>
                    <a:pt x="7043" y="52"/>
                  </a:lnTo>
                  <a:lnTo>
                    <a:pt x="7039" y="57"/>
                  </a:lnTo>
                  <a:lnTo>
                    <a:pt x="7034" y="61"/>
                  </a:lnTo>
                  <a:lnTo>
                    <a:pt x="7028" y="64"/>
                  </a:lnTo>
                  <a:lnTo>
                    <a:pt x="7022" y="66"/>
                  </a:lnTo>
                  <a:lnTo>
                    <a:pt x="7016" y="66"/>
                  </a:lnTo>
                  <a:lnTo>
                    <a:pt x="7016" y="0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463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854BED5-3893-4AF1-B860-0FAF49024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2098676"/>
              <a:ext cx="123825" cy="106363"/>
            </a:xfrm>
            <a:custGeom>
              <a:avLst/>
              <a:gdLst>
                <a:gd name="T0" fmla="*/ 2147483647 w 235"/>
                <a:gd name="T1" fmla="*/ 0 h 203"/>
                <a:gd name="T2" fmla="*/ 2147483647 w 235"/>
                <a:gd name="T3" fmla="*/ 2147483647 h 203"/>
                <a:gd name="T4" fmla="*/ 2147483647 w 235"/>
                <a:gd name="T5" fmla="*/ 2147483647 h 203"/>
                <a:gd name="T6" fmla="*/ 2147483647 w 235"/>
                <a:gd name="T7" fmla="*/ 2147483647 h 203"/>
                <a:gd name="T8" fmla="*/ 2147483647 w 235"/>
                <a:gd name="T9" fmla="*/ 2147483647 h 203"/>
                <a:gd name="T10" fmla="*/ 2147483647 w 235"/>
                <a:gd name="T11" fmla="*/ 2147483647 h 203"/>
                <a:gd name="T12" fmla="*/ 2147483647 w 235"/>
                <a:gd name="T13" fmla="*/ 2147483647 h 203"/>
                <a:gd name="T14" fmla="*/ 2147483647 w 235"/>
                <a:gd name="T15" fmla="*/ 2147483647 h 203"/>
                <a:gd name="T16" fmla="*/ 0 w 235"/>
                <a:gd name="T17" fmla="*/ 2147483647 h 203"/>
                <a:gd name="T18" fmla="*/ 2147483647 w 235"/>
                <a:gd name="T19" fmla="*/ 2147483647 h 203"/>
                <a:gd name="T20" fmla="*/ 2147483647 w 235"/>
                <a:gd name="T21" fmla="*/ 0 h 203"/>
                <a:gd name="T22" fmla="*/ 2147483647 w 235"/>
                <a:gd name="T23" fmla="*/ 0 h 203"/>
                <a:gd name="T24" fmla="*/ 2147483647 w 235"/>
                <a:gd name="T25" fmla="*/ 0 h 2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5" h="203">
                  <a:moveTo>
                    <a:pt x="176" y="0"/>
                  </a:moveTo>
                  <a:lnTo>
                    <a:pt x="205" y="50"/>
                  </a:lnTo>
                  <a:lnTo>
                    <a:pt x="235" y="101"/>
                  </a:lnTo>
                  <a:lnTo>
                    <a:pt x="205" y="152"/>
                  </a:lnTo>
                  <a:lnTo>
                    <a:pt x="176" y="203"/>
                  </a:lnTo>
                  <a:lnTo>
                    <a:pt x="117" y="203"/>
                  </a:lnTo>
                  <a:lnTo>
                    <a:pt x="58" y="203"/>
                  </a:lnTo>
                  <a:lnTo>
                    <a:pt x="30" y="152"/>
                  </a:lnTo>
                  <a:lnTo>
                    <a:pt x="0" y="101"/>
                  </a:lnTo>
                  <a:lnTo>
                    <a:pt x="30" y="50"/>
                  </a:lnTo>
                  <a:lnTo>
                    <a:pt x="58" y="0"/>
                  </a:lnTo>
                  <a:lnTo>
                    <a:pt x="117" y="0"/>
                  </a:lnTo>
                  <a:lnTo>
                    <a:pt x="176" y="0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463"/>
            </a:p>
          </p:txBody>
        </p:sp>
      </p:grpSp>
      <p:sp>
        <p:nvSpPr>
          <p:cNvPr id="5" name="Название 1">
            <a:extLst>
              <a:ext uri="{FF2B5EF4-FFF2-40B4-BE49-F238E27FC236}">
                <a16:creationId xmlns:a16="http://schemas.microsoft.com/office/drawing/2014/main" id="{F7F883B5-4920-4A3C-8AAE-0D7FDE6DCF04}"/>
              </a:ext>
            </a:extLst>
          </p:cNvPr>
          <p:cNvSpPr txBox="1">
            <a:spLocks/>
          </p:cNvSpPr>
          <p:nvPr/>
        </p:nvSpPr>
        <p:spPr bwMode="auto">
          <a:xfrm>
            <a:off x="137830" y="651914"/>
            <a:ext cx="8736715" cy="36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ctr" defTabSz="685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1F497D"/>
                </a:solidFill>
                <a:cs typeface="Arial" charset="0"/>
              </a:defRPr>
            </a:lvl1pPr>
          </a:lstStyle>
          <a:p>
            <a:r>
              <a:rPr lang="ru-RU" altLang="ru-RU" sz="2025" dirty="0">
                <a:solidFill>
                  <a:srgbClr val="3E57A7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Умный контракт – технологический прорыв в сфере закупок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18D559-3880-4E37-9B92-B70CD1853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830" y="3664016"/>
            <a:ext cx="3401116" cy="123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7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" name="Группа 4">
            <a:extLst>
              <a:ext uri="{FF2B5EF4-FFF2-40B4-BE49-F238E27FC236}">
                <a16:creationId xmlns:a16="http://schemas.microsoft.com/office/drawing/2014/main" id="{20B50A33-C51F-48F7-982A-EF35740A8026}"/>
              </a:ext>
            </a:extLst>
          </p:cNvPr>
          <p:cNvGrpSpPr>
            <a:grpSpLocks/>
          </p:cNvGrpSpPr>
          <p:nvPr/>
        </p:nvGrpSpPr>
        <p:grpSpPr bwMode="auto">
          <a:xfrm>
            <a:off x="286472" y="4544016"/>
            <a:ext cx="8571055" cy="122120"/>
            <a:chOff x="1131888" y="2098676"/>
            <a:chExt cx="3771901" cy="106363"/>
          </a:xfrm>
          <a:solidFill>
            <a:srgbClr val="3E68B2"/>
          </a:solidFill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8DF7AE71-66A5-45F7-B98B-B1BE275756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751" y="2133601"/>
              <a:ext cx="3729038" cy="34925"/>
            </a:xfrm>
            <a:custGeom>
              <a:avLst/>
              <a:gdLst>
                <a:gd name="T0" fmla="*/ 2147483647 w 7048"/>
                <a:gd name="T1" fmla="*/ 2147483647 h 66"/>
                <a:gd name="T2" fmla="*/ 2147483647 w 7048"/>
                <a:gd name="T3" fmla="*/ 2147483647 h 66"/>
                <a:gd name="T4" fmla="*/ 2147483647 w 7048"/>
                <a:gd name="T5" fmla="*/ 2147483647 h 66"/>
                <a:gd name="T6" fmla="*/ 2147483647 w 7048"/>
                <a:gd name="T7" fmla="*/ 2147483647 h 66"/>
                <a:gd name="T8" fmla="*/ 2147483647 w 7048"/>
                <a:gd name="T9" fmla="*/ 2147483647 h 66"/>
                <a:gd name="T10" fmla="*/ 2147483647 w 7048"/>
                <a:gd name="T11" fmla="*/ 2147483647 h 66"/>
                <a:gd name="T12" fmla="*/ 2147483647 w 7048"/>
                <a:gd name="T13" fmla="*/ 2147483647 h 66"/>
                <a:gd name="T14" fmla="*/ 0 w 7048"/>
                <a:gd name="T15" fmla="*/ 2147483647 h 66"/>
                <a:gd name="T16" fmla="*/ 0 w 7048"/>
                <a:gd name="T17" fmla="*/ 2147483647 h 66"/>
                <a:gd name="T18" fmla="*/ 0 w 7048"/>
                <a:gd name="T19" fmla="*/ 2147483647 h 66"/>
                <a:gd name="T20" fmla="*/ 2147483647 w 7048"/>
                <a:gd name="T21" fmla="*/ 2147483647 h 66"/>
                <a:gd name="T22" fmla="*/ 2147483647 w 7048"/>
                <a:gd name="T23" fmla="*/ 2147483647 h 66"/>
                <a:gd name="T24" fmla="*/ 2147483647 w 7048"/>
                <a:gd name="T25" fmla="*/ 2147483647 h 66"/>
                <a:gd name="T26" fmla="*/ 2147483647 w 7048"/>
                <a:gd name="T27" fmla="*/ 2147483647 h 66"/>
                <a:gd name="T28" fmla="*/ 2147483647 w 7048"/>
                <a:gd name="T29" fmla="*/ 2147483647 h 66"/>
                <a:gd name="T30" fmla="*/ 2147483647 w 7048"/>
                <a:gd name="T31" fmla="*/ 2147483647 h 66"/>
                <a:gd name="T32" fmla="*/ 2147483647 w 7048"/>
                <a:gd name="T33" fmla="*/ 0 h 66"/>
                <a:gd name="T34" fmla="*/ 2147483647 w 7048"/>
                <a:gd name="T35" fmla="*/ 2147483647 h 66"/>
                <a:gd name="T36" fmla="*/ 2147483647 w 7048"/>
                <a:gd name="T37" fmla="*/ 0 h 66"/>
                <a:gd name="T38" fmla="*/ 2147483647 w 7048"/>
                <a:gd name="T39" fmla="*/ 0 h 66"/>
                <a:gd name="T40" fmla="*/ 2147483647 w 7048"/>
                <a:gd name="T41" fmla="*/ 2147483647 h 66"/>
                <a:gd name="T42" fmla="*/ 2147483647 w 7048"/>
                <a:gd name="T43" fmla="*/ 2147483647 h 66"/>
                <a:gd name="T44" fmla="*/ 2147483647 w 7048"/>
                <a:gd name="T45" fmla="*/ 0 h 66"/>
                <a:gd name="T46" fmla="*/ 2147483647 w 7048"/>
                <a:gd name="T47" fmla="*/ 0 h 66"/>
                <a:gd name="T48" fmla="*/ 2147483647 w 7048"/>
                <a:gd name="T49" fmla="*/ 2147483647 h 66"/>
                <a:gd name="T50" fmla="*/ 2147483647 w 7048"/>
                <a:gd name="T51" fmla="*/ 2147483647 h 66"/>
                <a:gd name="T52" fmla="*/ 2147483647 w 7048"/>
                <a:gd name="T53" fmla="*/ 2147483647 h 66"/>
                <a:gd name="T54" fmla="*/ 2147483647 w 7048"/>
                <a:gd name="T55" fmla="*/ 2147483647 h 66"/>
                <a:gd name="T56" fmla="*/ 2147483647 w 7048"/>
                <a:gd name="T57" fmla="*/ 2147483647 h 66"/>
                <a:gd name="T58" fmla="*/ 2147483647 w 7048"/>
                <a:gd name="T59" fmla="*/ 2147483647 h 66"/>
                <a:gd name="T60" fmla="*/ 2147483647 w 7048"/>
                <a:gd name="T61" fmla="*/ 2147483647 h 66"/>
                <a:gd name="T62" fmla="*/ 2147483647 w 7048"/>
                <a:gd name="T63" fmla="*/ 2147483647 h 66"/>
                <a:gd name="T64" fmla="*/ 2147483647 w 7048"/>
                <a:gd name="T65" fmla="*/ 2147483647 h 66"/>
                <a:gd name="T66" fmla="*/ 2147483647 w 7048"/>
                <a:gd name="T67" fmla="*/ 2147483647 h 66"/>
                <a:gd name="T68" fmla="*/ 2147483647 w 7048"/>
                <a:gd name="T69" fmla="*/ 2147483647 h 66"/>
                <a:gd name="T70" fmla="*/ 2147483647 w 7048"/>
                <a:gd name="T71" fmla="*/ 2147483647 h 66"/>
                <a:gd name="T72" fmla="*/ 2147483647 w 7048"/>
                <a:gd name="T73" fmla="*/ 2147483647 h 66"/>
                <a:gd name="T74" fmla="*/ 2147483647 w 7048"/>
                <a:gd name="T75" fmla="*/ 2147483647 h 66"/>
                <a:gd name="T76" fmla="*/ 2147483647 w 7048"/>
                <a:gd name="T77" fmla="*/ 2147483647 h 66"/>
                <a:gd name="T78" fmla="*/ 2147483647 w 7048"/>
                <a:gd name="T79" fmla="*/ 2147483647 h 66"/>
                <a:gd name="T80" fmla="*/ 2147483647 w 7048"/>
                <a:gd name="T81" fmla="*/ 0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048" h="66">
                  <a:moveTo>
                    <a:pt x="32" y="66"/>
                  </a:moveTo>
                  <a:lnTo>
                    <a:pt x="25" y="66"/>
                  </a:lnTo>
                  <a:lnTo>
                    <a:pt x="19" y="64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2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2" y="66"/>
                  </a:lnTo>
                  <a:close/>
                  <a:moveTo>
                    <a:pt x="32" y="0"/>
                  </a:moveTo>
                  <a:lnTo>
                    <a:pt x="7016" y="0"/>
                  </a:lnTo>
                  <a:lnTo>
                    <a:pt x="7016" y="66"/>
                  </a:lnTo>
                  <a:lnTo>
                    <a:pt x="32" y="66"/>
                  </a:lnTo>
                  <a:lnTo>
                    <a:pt x="32" y="0"/>
                  </a:lnTo>
                  <a:close/>
                  <a:moveTo>
                    <a:pt x="7016" y="0"/>
                  </a:moveTo>
                  <a:lnTo>
                    <a:pt x="7022" y="1"/>
                  </a:lnTo>
                  <a:lnTo>
                    <a:pt x="7028" y="2"/>
                  </a:lnTo>
                  <a:lnTo>
                    <a:pt x="7034" y="6"/>
                  </a:lnTo>
                  <a:lnTo>
                    <a:pt x="7039" y="10"/>
                  </a:lnTo>
                  <a:lnTo>
                    <a:pt x="7043" y="15"/>
                  </a:lnTo>
                  <a:lnTo>
                    <a:pt x="7045" y="21"/>
                  </a:lnTo>
                  <a:lnTo>
                    <a:pt x="7047" y="27"/>
                  </a:lnTo>
                  <a:lnTo>
                    <a:pt x="7048" y="33"/>
                  </a:lnTo>
                  <a:lnTo>
                    <a:pt x="7047" y="40"/>
                  </a:lnTo>
                  <a:lnTo>
                    <a:pt x="7045" y="46"/>
                  </a:lnTo>
                  <a:lnTo>
                    <a:pt x="7043" y="52"/>
                  </a:lnTo>
                  <a:lnTo>
                    <a:pt x="7039" y="57"/>
                  </a:lnTo>
                  <a:lnTo>
                    <a:pt x="7034" y="61"/>
                  </a:lnTo>
                  <a:lnTo>
                    <a:pt x="7028" y="64"/>
                  </a:lnTo>
                  <a:lnTo>
                    <a:pt x="7022" y="66"/>
                  </a:lnTo>
                  <a:lnTo>
                    <a:pt x="7016" y="66"/>
                  </a:lnTo>
                  <a:lnTo>
                    <a:pt x="7016" y="0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463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5BA68EDC-0F53-4E5B-B720-699BC7A49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2098676"/>
              <a:ext cx="123825" cy="106363"/>
            </a:xfrm>
            <a:custGeom>
              <a:avLst/>
              <a:gdLst>
                <a:gd name="T0" fmla="*/ 2147483647 w 235"/>
                <a:gd name="T1" fmla="*/ 0 h 203"/>
                <a:gd name="T2" fmla="*/ 2147483647 w 235"/>
                <a:gd name="T3" fmla="*/ 2147483647 h 203"/>
                <a:gd name="T4" fmla="*/ 2147483647 w 235"/>
                <a:gd name="T5" fmla="*/ 2147483647 h 203"/>
                <a:gd name="T6" fmla="*/ 2147483647 w 235"/>
                <a:gd name="T7" fmla="*/ 2147483647 h 203"/>
                <a:gd name="T8" fmla="*/ 2147483647 w 235"/>
                <a:gd name="T9" fmla="*/ 2147483647 h 203"/>
                <a:gd name="T10" fmla="*/ 2147483647 w 235"/>
                <a:gd name="T11" fmla="*/ 2147483647 h 203"/>
                <a:gd name="T12" fmla="*/ 2147483647 w 235"/>
                <a:gd name="T13" fmla="*/ 2147483647 h 203"/>
                <a:gd name="T14" fmla="*/ 2147483647 w 235"/>
                <a:gd name="T15" fmla="*/ 2147483647 h 203"/>
                <a:gd name="T16" fmla="*/ 0 w 235"/>
                <a:gd name="T17" fmla="*/ 2147483647 h 203"/>
                <a:gd name="T18" fmla="*/ 2147483647 w 235"/>
                <a:gd name="T19" fmla="*/ 2147483647 h 203"/>
                <a:gd name="T20" fmla="*/ 2147483647 w 235"/>
                <a:gd name="T21" fmla="*/ 0 h 203"/>
                <a:gd name="T22" fmla="*/ 2147483647 w 235"/>
                <a:gd name="T23" fmla="*/ 0 h 203"/>
                <a:gd name="T24" fmla="*/ 2147483647 w 235"/>
                <a:gd name="T25" fmla="*/ 0 h 2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5" h="203">
                  <a:moveTo>
                    <a:pt x="176" y="0"/>
                  </a:moveTo>
                  <a:lnTo>
                    <a:pt x="205" y="50"/>
                  </a:lnTo>
                  <a:lnTo>
                    <a:pt x="235" y="101"/>
                  </a:lnTo>
                  <a:lnTo>
                    <a:pt x="205" y="152"/>
                  </a:lnTo>
                  <a:lnTo>
                    <a:pt x="176" y="203"/>
                  </a:lnTo>
                  <a:lnTo>
                    <a:pt x="117" y="203"/>
                  </a:lnTo>
                  <a:lnTo>
                    <a:pt x="58" y="203"/>
                  </a:lnTo>
                  <a:lnTo>
                    <a:pt x="30" y="152"/>
                  </a:lnTo>
                  <a:lnTo>
                    <a:pt x="0" y="101"/>
                  </a:lnTo>
                  <a:lnTo>
                    <a:pt x="30" y="50"/>
                  </a:lnTo>
                  <a:lnTo>
                    <a:pt x="58" y="0"/>
                  </a:lnTo>
                  <a:lnTo>
                    <a:pt x="117" y="0"/>
                  </a:lnTo>
                  <a:lnTo>
                    <a:pt x="176" y="0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463"/>
            </a:p>
          </p:txBody>
        </p:sp>
      </p:grp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BA9D57F-2780-4DB0-9888-3B109050B959}"/>
              </a:ext>
            </a:extLst>
          </p:cNvPr>
          <p:cNvSpPr/>
          <p:nvPr/>
        </p:nvSpPr>
        <p:spPr>
          <a:xfrm>
            <a:off x="101004" y="1004002"/>
            <a:ext cx="2380639" cy="379754"/>
          </a:xfrm>
          <a:prstGeom prst="rect">
            <a:avLst/>
          </a:prstGeom>
          <a:solidFill>
            <a:srgbClr val="EE3324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Было: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1B48D4A-71E9-4F65-822C-09DB56F02382}"/>
              </a:ext>
            </a:extLst>
          </p:cNvPr>
          <p:cNvSpPr/>
          <p:nvPr/>
        </p:nvSpPr>
        <p:spPr>
          <a:xfrm>
            <a:off x="100201" y="1487104"/>
            <a:ext cx="2380639" cy="394020"/>
          </a:xfrm>
          <a:prstGeom prst="rect">
            <a:avLst/>
          </a:prstGeom>
          <a:solidFill>
            <a:srgbClr val="F58881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Проекты контрактов готовились «вручную»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CF8E9D7-7A8A-4067-BCC0-32D65966C820}"/>
              </a:ext>
            </a:extLst>
          </p:cNvPr>
          <p:cNvSpPr/>
          <p:nvPr/>
        </p:nvSpPr>
        <p:spPr>
          <a:xfrm>
            <a:off x="2582648" y="1004003"/>
            <a:ext cx="3213308" cy="379754"/>
          </a:xfrm>
          <a:prstGeom prst="rect">
            <a:avLst/>
          </a:prstGeom>
          <a:solidFill>
            <a:srgbClr val="3E57A7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Стало: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7FBC9CF-F3B9-453D-A471-B0C76B1E0419}"/>
              </a:ext>
            </a:extLst>
          </p:cNvPr>
          <p:cNvSpPr/>
          <p:nvPr/>
        </p:nvSpPr>
        <p:spPr>
          <a:xfrm>
            <a:off x="2581039" y="1955824"/>
            <a:ext cx="3213309" cy="577120"/>
          </a:xfrm>
          <a:prstGeom prst="rect">
            <a:avLst/>
          </a:prstGeom>
          <a:solidFill>
            <a:srgbClr val="456AB0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Исключены нарушения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C1216F6-10F9-405F-9687-71CCD0151FD6}"/>
              </a:ext>
            </a:extLst>
          </p:cNvPr>
          <p:cNvSpPr/>
          <p:nvPr/>
        </p:nvSpPr>
        <p:spPr>
          <a:xfrm>
            <a:off x="100200" y="1959786"/>
            <a:ext cx="2380639" cy="579104"/>
          </a:xfrm>
          <a:prstGeom prst="rect">
            <a:avLst/>
          </a:prstGeom>
          <a:solidFill>
            <a:srgbClr val="F58881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Нарушения при подготовке проектов контрактов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4004038-411E-4020-BAD9-E12F46D7380E}"/>
              </a:ext>
            </a:extLst>
          </p:cNvPr>
          <p:cNvSpPr/>
          <p:nvPr/>
        </p:nvSpPr>
        <p:spPr>
          <a:xfrm>
            <a:off x="5877903" y="1004002"/>
            <a:ext cx="3165093" cy="366879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Эффект: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BFB948C-D36B-446B-A218-5A9E2FC6B2C3}"/>
              </a:ext>
            </a:extLst>
          </p:cNvPr>
          <p:cNvSpPr/>
          <p:nvPr/>
        </p:nvSpPr>
        <p:spPr>
          <a:xfrm>
            <a:off x="5877903" y="1473471"/>
            <a:ext cx="3191061" cy="2294411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" rIns="0" rtlCol="0" anchor="ctr"/>
          <a:lstStyle/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- Сокращено время на подготовку проекта контракта с 3,5 часов до 0,5 часа </a:t>
            </a:r>
          </a:p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(</a:t>
            </a:r>
            <a:r>
              <a:rPr lang="ru-RU" sz="1300" dirty="0" err="1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ок</a:t>
            </a:r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. 110 тыс. чел. дней в год)</a:t>
            </a:r>
          </a:p>
          <a:p>
            <a:endParaRPr lang="ru-RU" sz="1300" dirty="0">
              <a:solidFill>
                <a:schemeClr val="bg1"/>
              </a:solidFill>
              <a:latin typeface="Gotham Pro Medium" panose="02000603030000020004" pitchFamily="50" charset="0"/>
              <a:cs typeface="Gotham Pro Medium" panose="02000603030000020004" pitchFamily="50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- О приближении сроков напомнит автоматизированное уведомление</a:t>
            </a:r>
          </a:p>
          <a:p>
            <a:endParaRPr lang="ru-RU" sz="1300" dirty="0">
              <a:solidFill>
                <a:schemeClr val="bg1"/>
              </a:solidFill>
              <a:latin typeface="Gotham Pro Medium" panose="02000603030000020004" pitchFamily="50" charset="0"/>
              <a:cs typeface="Gotham Pro Medium" panose="02000603030000020004" pitchFamily="50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- 91% контрактов по 44-ФЗ – Умные контракты (около 300 тыс.  ежегодно)</a:t>
            </a:r>
          </a:p>
          <a:p>
            <a:endParaRPr lang="ru-RU" sz="1300" dirty="0">
              <a:solidFill>
                <a:schemeClr val="bg1"/>
              </a:solidFill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398D258-9930-42D8-8717-ED15F5043AE9}"/>
              </a:ext>
            </a:extLst>
          </p:cNvPr>
          <p:cNvSpPr/>
          <p:nvPr/>
        </p:nvSpPr>
        <p:spPr>
          <a:xfrm>
            <a:off x="101004" y="3276269"/>
            <a:ext cx="2380639" cy="491613"/>
          </a:xfrm>
          <a:prstGeom prst="rect">
            <a:avLst/>
          </a:prstGeom>
          <a:solidFill>
            <a:srgbClr val="F58881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Риск обжалования и админ. ответственности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DCC2C8B-9972-432E-8076-0865FE9ACDF5}"/>
              </a:ext>
            </a:extLst>
          </p:cNvPr>
          <p:cNvSpPr/>
          <p:nvPr/>
        </p:nvSpPr>
        <p:spPr>
          <a:xfrm>
            <a:off x="2582647" y="2625207"/>
            <a:ext cx="3213309" cy="564743"/>
          </a:xfrm>
          <a:prstGeom prst="rect">
            <a:avLst/>
          </a:prstGeom>
          <a:solidFill>
            <a:srgbClr val="456AB0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Сроки поставки, приемки, оплаты, ведения претензионной работы - онлайн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D362FE6-7FFD-49F6-B340-8ABE12DF9850}"/>
              </a:ext>
            </a:extLst>
          </p:cNvPr>
          <p:cNvSpPr/>
          <p:nvPr/>
        </p:nvSpPr>
        <p:spPr>
          <a:xfrm>
            <a:off x="2582648" y="1484027"/>
            <a:ext cx="3213310" cy="379755"/>
          </a:xfrm>
          <a:prstGeom prst="rect">
            <a:avLst/>
          </a:prstGeom>
          <a:solidFill>
            <a:srgbClr val="456AB0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Проекты контрактов формируются автоматизированно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1F82118-4761-4309-9669-79AD47A44090}"/>
              </a:ext>
            </a:extLst>
          </p:cNvPr>
          <p:cNvSpPr/>
          <p:nvPr/>
        </p:nvSpPr>
        <p:spPr bwMode="auto">
          <a:xfrm>
            <a:off x="2582647" y="3288882"/>
            <a:ext cx="3213309" cy="483103"/>
          </a:xfrm>
          <a:prstGeom prst="rect">
            <a:avLst/>
          </a:prstGeom>
          <a:solidFill>
            <a:srgbClr val="456AB0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Количество жалоб, в части проектов контрактов, сократилось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36B5B20-2F76-4B31-B9AA-EB9C3F0A2EBB}"/>
              </a:ext>
            </a:extLst>
          </p:cNvPr>
          <p:cNvSpPr/>
          <p:nvPr/>
        </p:nvSpPr>
        <p:spPr bwMode="auto">
          <a:xfrm>
            <a:off x="101004" y="2625208"/>
            <a:ext cx="2380639" cy="564743"/>
          </a:xfrm>
          <a:prstGeom prst="rect">
            <a:avLst/>
          </a:prstGeom>
          <a:solidFill>
            <a:srgbClr val="F58881"/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Отсутствие полной информации об исполнении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18A5C5-EAB2-42AE-AE99-58289765D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Название 1">
            <a:extLst>
              <a:ext uri="{FF2B5EF4-FFF2-40B4-BE49-F238E27FC236}">
                <a16:creationId xmlns:a16="http://schemas.microsoft.com/office/drawing/2014/main" id="{6005B46A-C573-489E-8434-0EB327160AD3}"/>
              </a:ext>
            </a:extLst>
          </p:cNvPr>
          <p:cNvSpPr txBox="1">
            <a:spLocks/>
          </p:cNvSpPr>
          <p:nvPr/>
        </p:nvSpPr>
        <p:spPr bwMode="auto">
          <a:xfrm>
            <a:off x="196663" y="918512"/>
            <a:ext cx="8556893" cy="65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ctr" defTabSz="914400">
              <a:lnSpc>
                <a:spcPct val="80000"/>
              </a:lnSpc>
              <a:spcBef>
                <a:spcPct val="0"/>
              </a:spcBef>
              <a:buNone/>
              <a:defRPr sz="2000" b="0">
                <a:solidFill>
                  <a:srgbClr val="3E57A7"/>
                </a:solidFill>
                <a:latin typeface="Gotham Pro Medium" panose="02000603030000020004" pitchFamily="50" charset="0"/>
                <a:ea typeface="+mj-ea"/>
                <a:cs typeface="Gotham Pro Medium" panose="02000603030000020004" pitchFamily="50" charset="0"/>
              </a:defRPr>
            </a:lvl1pPr>
          </a:lstStyle>
          <a:p>
            <a:r>
              <a:rPr lang="ru-RU" altLang="ru-RU" sz="2400" dirty="0"/>
              <a:t>Эффект от внедрения технологии Умный контракт –</a:t>
            </a:r>
          </a:p>
          <a:p>
            <a:r>
              <a:rPr lang="ru-RU" altLang="ru-RU" sz="2400" dirty="0"/>
              <a:t>постоянное улучшение показателей </a:t>
            </a:r>
          </a:p>
        </p:txBody>
      </p:sp>
      <p:graphicFrame>
        <p:nvGraphicFramePr>
          <p:cNvPr id="43" name="Таблица 42">
            <a:extLst>
              <a:ext uri="{FF2B5EF4-FFF2-40B4-BE49-F238E27FC236}">
                <a16:creationId xmlns:a16="http://schemas.microsoft.com/office/drawing/2014/main" id="{3841E486-C788-4A41-8FEE-256EF176C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962547"/>
              </p:ext>
            </p:extLst>
          </p:nvPr>
        </p:nvGraphicFramePr>
        <p:xfrm>
          <a:off x="336521" y="2118650"/>
          <a:ext cx="8374064" cy="2106338"/>
        </p:xfrm>
        <a:graphic>
          <a:graphicData uri="http://schemas.openxmlformats.org/drawingml/2006/table">
            <a:tbl>
              <a:tblPr/>
              <a:tblGrid>
                <a:gridCol w="4070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16">
                  <a:extLst>
                    <a:ext uri="{9D8B030D-6E8A-4147-A177-3AD203B41FA5}">
                      <a16:colId xmlns:a16="http://schemas.microsoft.com/office/drawing/2014/main" val="1536147782"/>
                    </a:ext>
                  </a:extLst>
                </a:gridCol>
                <a:gridCol w="812816">
                  <a:extLst>
                    <a:ext uri="{9D8B030D-6E8A-4147-A177-3AD203B41FA5}">
                      <a16:colId xmlns:a16="http://schemas.microsoft.com/office/drawing/2014/main" val="2111264606"/>
                    </a:ext>
                  </a:extLst>
                </a:gridCol>
              </a:tblGrid>
              <a:tr h="31860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Показатель</a:t>
                      </a:r>
                      <a:endParaRPr kumimoji="0" lang="ru-RU" alt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8BEE4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2019 г.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8BEE4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2020 г.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8BEE4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2021 г.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8BE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2022 г.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8BE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2023 г.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8B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3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Доля нарушений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52026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сроков поставки (от суммы)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Times New Roman" panose="02020603050405020304" pitchFamily="18" charset="0"/>
                          <a:cs typeface="Gotham Pro" panose="02000503040000020004" pitchFamily="50" charset="0"/>
                        </a:rPr>
                        <a:t>17,7%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ea typeface="Calibri" panose="020F0502020204030204" pitchFamily="34" charset="0"/>
                        <a:cs typeface="Gotham Pro" panose="02000503040000020004" pitchFamily="50" charset="0"/>
                      </a:endParaRPr>
                    </a:p>
                  </a:txBody>
                  <a:tcPr marL="5675" marR="5675" marT="5675" marB="56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Times New Roman" panose="02020603050405020304" pitchFamily="18" charset="0"/>
                          <a:cs typeface="Gotham Pro" panose="02000503040000020004" pitchFamily="50" charset="0"/>
                        </a:rPr>
                        <a:t>12,5%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ea typeface="Calibri" panose="020F0502020204030204" pitchFamily="34" charset="0"/>
                        <a:cs typeface="Gotham Pro" panose="02000503040000020004" pitchFamily="50" charset="0"/>
                      </a:endParaRPr>
                    </a:p>
                  </a:txBody>
                  <a:tcPr marL="7739" marR="7739" marT="77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10,8%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13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 Доля нарушений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52026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сроков приемки (от количества)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4,2%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1,8%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1,0%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ea typeface="Calibri" panose="020F0502020204030204" pitchFamily="34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4999"/>
                        </a:lnSpc>
                        <a:defRPr sz="1800"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0,8%</a:t>
                      </a:r>
                      <a:endParaRPr kumimoji="0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4999"/>
                        </a:lnSpc>
                        <a:defRPr sz="1800"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0,7%</a:t>
                      </a:r>
                      <a:endParaRPr kumimoji="0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5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 Среднее количество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52026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рабочих дней на оплату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8,0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6,9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4,2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ea typeface="Calibri" panose="020F0502020204030204" pitchFamily="34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4999"/>
                        </a:lnSpc>
                        <a:defRPr sz="1800"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2,4</a:t>
                      </a:r>
                      <a:endParaRPr kumimoji="0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4999"/>
                        </a:lnSpc>
                        <a:defRPr sz="1800"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2,0</a:t>
                      </a:r>
                      <a:endParaRPr kumimoji="0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8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Доля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52026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претензионной работы (от количества)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C52026"/>
                        </a:solidFill>
                        <a:effectLst/>
                        <a:latin typeface="Gotham Pro" panose="02000503040000020004" pitchFamily="50" charset="0"/>
                        <a:ea typeface="Calibri" panose="020F0502020204030204" pitchFamily="34" charset="0"/>
                        <a:cs typeface="Gotham Pro" panose="02000503040000020004" pitchFamily="50" charset="0"/>
                      </a:endParaRP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25%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80%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4999"/>
                        </a:lnSpc>
                        <a:defRPr sz="1800"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91%</a:t>
                      </a:r>
                      <a:endParaRPr kumimoji="0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4999"/>
                        </a:lnSpc>
                        <a:defRPr sz="1800"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93%</a:t>
                      </a:r>
                      <a:endParaRPr kumimoji="0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ea typeface="Calibri" panose="020F0502020204030204" pitchFamily="34" charset="0"/>
                          <a:cs typeface="Gotham Pro" panose="02000503040000020004" pitchFamily="50" charset="0"/>
                        </a:rPr>
                        <a:t>Место Московской области 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52026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по минимальной доле контрактов с истекшим сроком среди субъектов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</a:t>
                      </a:r>
                    </a:p>
                  </a:txBody>
                  <a:tcPr marL="26313" marR="26313" marT="580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9E0AD7-97D4-47D4-B898-305A20209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84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B06EBD9-5B0D-4612-BD28-F908EBBE7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9189778"/>
              </p:ext>
            </p:extLst>
          </p:nvPr>
        </p:nvGraphicFramePr>
        <p:xfrm>
          <a:off x="128303" y="948644"/>
          <a:ext cx="8891872" cy="4183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4021CC-68E9-423C-880A-C7C597DDDB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A7277CC-25D3-47E4-9226-AF847636A8B3}"/>
              </a:ext>
            </a:extLst>
          </p:cNvPr>
          <p:cNvSpPr txBox="1">
            <a:spLocks/>
          </p:cNvSpPr>
          <p:nvPr/>
        </p:nvSpPr>
        <p:spPr bwMode="auto">
          <a:xfrm>
            <a:off x="751498" y="611604"/>
            <a:ext cx="7763852" cy="46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51435" tIns="25718" rIns="51435" bIns="25718" rtlCol="0" anchor="ctr">
            <a:no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85783" fontAlgn="base">
              <a:lnSpc>
                <a:spcPct val="80000"/>
              </a:lnSpc>
              <a:spcAft>
                <a:spcPct val="0"/>
              </a:spcAft>
            </a:pPr>
            <a:r>
              <a:rPr kumimoji="1" lang="ru-RU" sz="2200" b="1" dirty="0">
                <a:solidFill>
                  <a:srgbClr val="C42126"/>
                </a:solidFill>
                <a:latin typeface="+mn-lt"/>
                <a:ea typeface="+mn-ea"/>
                <a:cs typeface="Arial" charset="0"/>
              </a:rPr>
              <a:t>Умный контракт – влияние технологии на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94943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B06EBD9-5B0D-4612-BD28-F908EBBE7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4182949"/>
              </p:ext>
            </p:extLst>
          </p:nvPr>
        </p:nvGraphicFramePr>
        <p:xfrm>
          <a:off x="128303" y="996269"/>
          <a:ext cx="8891872" cy="4183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4021CC-68E9-423C-880A-C7C597DDDB7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D643A8D-27C8-4A5C-981F-30E59B9B3187}"/>
              </a:ext>
            </a:extLst>
          </p:cNvPr>
          <p:cNvSpPr txBox="1">
            <a:spLocks/>
          </p:cNvSpPr>
          <p:nvPr/>
        </p:nvSpPr>
        <p:spPr bwMode="auto">
          <a:xfrm>
            <a:off x="751498" y="611604"/>
            <a:ext cx="7763852" cy="46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51435" tIns="25718" rIns="51435" bIns="25718" rtlCol="0" anchor="ctr">
            <a:no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85783" fontAlgn="base">
              <a:lnSpc>
                <a:spcPct val="80000"/>
              </a:lnSpc>
              <a:spcAft>
                <a:spcPct val="0"/>
              </a:spcAft>
            </a:pPr>
            <a:r>
              <a:rPr kumimoji="1" lang="ru-RU" sz="2200" b="1" dirty="0">
                <a:solidFill>
                  <a:srgbClr val="C42126"/>
                </a:solidFill>
                <a:latin typeface="+mn-lt"/>
                <a:ea typeface="+mn-ea"/>
                <a:cs typeface="Arial" charset="0"/>
              </a:rPr>
              <a:t>Умный контракт – влияние технологии на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3234450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4021CC-68E9-423C-880A-C7C597DDD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56" b="84535"/>
          <a:stretch/>
        </p:blipFill>
        <p:spPr bwMode="auto">
          <a:xfrm>
            <a:off x="0" y="-8136"/>
            <a:ext cx="9144000" cy="658823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60A3E9F-7980-43B1-914A-9FEA5299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514181"/>
              </p:ext>
            </p:extLst>
          </p:nvPr>
        </p:nvGraphicFramePr>
        <p:xfrm>
          <a:off x="104017" y="713251"/>
          <a:ext cx="8991538" cy="426823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265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83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Умные контракты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Кол-во УК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Шаблоны обязательств 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1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УНИВЕРСАЛЬНЫЕ</a:t>
                      </a:r>
                      <a:br>
                        <a:rPr lang="ru-RU" sz="11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поставка товара; выполнение работ; оказание услуг</a:t>
                      </a:r>
                      <a:endParaRPr lang="ru-RU" sz="1100" b="0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67</a:t>
                      </a:r>
                      <a:endParaRPr lang="ru-RU" sz="700" b="0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5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С ТИПОВЫМИ УСЛОВИЯМИ (НА ОСНОВЕ ТИПОВЫХ КОНТРАКТОВ) ДЛЯ СЛЕДУЮЩИХ ЗАКУПОК</a:t>
                      </a:r>
                      <a:br>
                        <a:rPr lang="ru-RU" sz="11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охранных услуг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выполнение работ по строительству, реконструкции и капитальному ремонту объектов капитального строительства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выполнение проектных и (или) изыскательских работ; выполнение работ по ремонту автомобильных дорог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поставка лекарственных препаратов; поставка бумаги, картона, мебели для офисов и предприятий торговли и т.д.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поставка продуктов питания; оказание услуг по проведению специальной оценки условий труда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выполнение работ, связанных с осуществлением регулярных перевозок пассажиров и багажа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услуг по диагностике, техническому обслуживанию и ремонту автотранспортных средств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поставка медицинских изделий; оказание услуг выставочной и ярмарочной деятельности</a:t>
                      </a:r>
                      <a:endParaRPr lang="ru-RU" sz="1100" b="0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14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158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СПЕЦИАЛИЗИРОВАННЫЕ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лицензионный договор; аренда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выполнение работ по комплексному благоустройству, содержанию дворовых территорий, ремонту пешеходных коммуникаций и содержанию автомобильных дорог; приобретение объектов недвижимости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выполнение работ по благоустройству территории</a:t>
                      </a:r>
                      <a:endParaRPr lang="ru-RU" sz="11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49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3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ЗАКЛЮЧАЕМЫЕ С ЕДИНСТВЕННЫМ ПОСТАВЩИКОМ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услуг связи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услуг по теплоснабжению,</a:t>
                      </a:r>
                      <a:r>
                        <a:rPr lang="ru-RU" sz="1100" u="none" strike="noStrike" baseline="0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 </a:t>
                      </a: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горячему водоснабжению, водоотведению, холодному водоснабжению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услуг по обращению с твердыми коммунальными отходами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услуг по транспортировке газа</a:t>
                      </a:r>
                      <a:b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</a:br>
                      <a:r>
                        <a:rPr lang="ru-RU" sz="1100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оказание услуг технического обслуживания телеграфной установки; возмещение затрат; содержание общего имущества в МКД; оказание услуг почтовой связи; оказание услуг по обеспечению ГИА</a:t>
                      </a:r>
                      <a:endParaRPr lang="ru-RU" sz="1100" b="0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14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3E57A7"/>
                          </a:solidFill>
                          <a:effectLst/>
                          <a:latin typeface="Gotham Pro" panose="02000503040000020004" pitchFamily="50" charset="0"/>
                          <a:cs typeface="Gotham Pro" panose="02000503040000020004" pitchFamily="50" charset="0"/>
                        </a:rPr>
                        <a:t>37</a:t>
                      </a:r>
                      <a:endParaRPr lang="ru-RU" sz="1000" b="1" i="0" u="none" strike="noStrike" dirty="0">
                        <a:solidFill>
                          <a:srgbClr val="3E57A7"/>
                        </a:solidFill>
                        <a:effectLst/>
                        <a:latin typeface="Gotham Pro" panose="02000503040000020004" pitchFamily="50" charset="0"/>
                        <a:cs typeface="Gotham Pro" panose="02000503040000020004" pitchFamily="50" charset="0"/>
                      </a:endParaRPr>
                    </a:p>
                  </a:txBody>
                  <a:tcPr marL="36000" marR="4584" marT="458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880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1626</TotalTime>
  <Words>969</Words>
  <Application>Microsoft Office PowerPoint</Application>
  <DocSecurity>0</DocSecurity>
  <PresentationFormat>Экран (16:9)</PresentationFormat>
  <Paragraphs>118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Gotham Pro</vt:lpstr>
      <vt:lpstr>Gotham Pro Medium</vt:lpstr>
      <vt:lpstr>Stolzl Bold</vt:lpstr>
      <vt:lpstr>Stolzl Book</vt:lpstr>
      <vt:lpstr>Stolzl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Дьяченко Олег Григорьевич</cp:lastModifiedBy>
  <cp:revision>66</cp:revision>
  <dcterms:created xsi:type="dcterms:W3CDTF">2024-04-12T17:29:19Z</dcterms:created>
  <dcterms:modified xsi:type="dcterms:W3CDTF">2024-05-13T16:06:41Z</dcterms:modified>
  <cp:category/>
  <dc:identifier/>
  <cp:contentStatus/>
  <dc:language/>
  <cp:version/>
</cp:coreProperties>
</file>