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4157" r:id="rId1"/>
  </p:sldMasterIdLst>
  <p:notesMasterIdLst>
    <p:notesMasterId r:id="rId9"/>
  </p:notesMasterIdLst>
  <p:handoutMasterIdLst>
    <p:handoutMasterId r:id="rId10"/>
  </p:handoutMasterIdLst>
  <p:sldIdLst>
    <p:sldId id="396" r:id="rId2"/>
    <p:sldId id="397" r:id="rId3"/>
    <p:sldId id="453" r:id="rId4"/>
    <p:sldId id="1453" r:id="rId5"/>
    <p:sldId id="619" r:id="rId6"/>
    <p:sldId id="625" r:id="rId7"/>
    <p:sldId id="624" r:id="rId8"/>
  </p:sldIdLst>
  <p:sldSz cx="9906000" cy="6858000" type="A4"/>
  <p:notesSz cx="6797675" cy="9926638"/>
  <p:custDataLst>
    <p:tags r:id="rId11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от Олеся Романовна" initials="КОР" lastIdx="1" clrIdx="0">
    <p:extLst>
      <p:ext uri="{19B8F6BF-5375-455C-9EA6-DF929625EA0E}">
        <p15:presenceInfo xmlns:p15="http://schemas.microsoft.com/office/powerpoint/2012/main" userId="S-1-5-21-2229042066-1043739208-3339270647-266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945"/>
    <a:srgbClr val="BAD2DD"/>
    <a:srgbClr val="7B98AC"/>
    <a:srgbClr val="9CB2C1"/>
    <a:srgbClr val="FFD26E"/>
    <a:srgbClr val="FFFFFF"/>
    <a:srgbClr val="FFD2D2"/>
    <a:srgbClr val="FF1E1E"/>
    <a:srgbClr val="F28B0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3979" autoAdjust="0"/>
  </p:normalViewPr>
  <p:slideViewPr>
    <p:cSldViewPr snapToGrid="0">
      <p:cViewPr varScale="1">
        <p:scale>
          <a:sx n="108" d="100"/>
          <a:sy n="108" d="100"/>
        </p:scale>
        <p:origin x="1512" y="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35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764" y="44"/>
      </p:cViewPr>
      <p:guideLst/>
    </p:cSldViewPr>
  </p:notes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4934637-91F7-44D7-A309-95A447D81C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E356B2E-1B78-4659-827D-2A5D29EB50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BCAA6-BF5D-438E-BE3D-AC8466BEFA04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10677C4-0F65-4F79-902B-94AA961B0F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51E825A-4475-4CDC-9856-6AE938339B1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23466-3A6B-4221-86AB-1506BAF12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1446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82DDB99-D793-405E-A6CC-42CC9A7A05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 Light" panose="020F0302020204030204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4A66A19-3134-4431-B07E-7C983DBF761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 Light" panose="020F0302020204030204" pitchFamily="34" charset="0"/>
                <a:cs typeface="+mn-cs"/>
              </a:defRPr>
            </a:lvl1pPr>
          </a:lstStyle>
          <a:p>
            <a:pPr>
              <a:defRPr/>
            </a:pPr>
            <a:fld id="{0F0809C3-4DF1-4D28-990F-E11CCE7DC293}" type="datetimeFigureOut">
              <a:rPr lang="ru-RU"/>
              <a:pPr>
                <a:defRPr/>
              </a:pPr>
              <a:t>14.05.2024</a:t>
            </a:fld>
            <a:endParaRPr lang="ru-RU" dirty="0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05D0E97E-ACBF-46AB-979C-47F526D100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A009BFFE-BFFE-4928-AA34-737BA9258D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D9F53B-34E2-49BE-AD6A-943B8B70B90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 Light" panose="020F0302020204030204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A8E01D-5AD9-4F04-80C2-D4D2B8A153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9484E15F-7F2D-4E99-8A14-8777D74149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50580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DD3F153-9598-4537-B1C9-9443945FF530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683CA91-C7FA-4418-8E5C-A5B99A72C9B8}"/>
              </a:ext>
            </a:extLst>
          </p:cNvPr>
          <p:cNvGrpSpPr/>
          <p:nvPr userDrawn="1"/>
        </p:nvGrpSpPr>
        <p:grpSpPr>
          <a:xfrm>
            <a:off x="0" y="-9058"/>
            <a:ext cx="4819650" cy="6888209"/>
            <a:chOff x="0" y="-9058"/>
            <a:chExt cx="4819650" cy="6888209"/>
          </a:xfrm>
        </p:grpSpPr>
        <p:sp>
          <p:nvSpPr>
            <p:cNvPr id="13" name="Прямоугольник 5">
              <a:extLst>
                <a:ext uri="{FF2B5EF4-FFF2-40B4-BE49-F238E27FC236}">
                  <a16:creationId xmlns:a16="http://schemas.microsoft.com/office/drawing/2014/main" id="{CD606B81-584D-4D07-B6F6-7C684867C031}"/>
                </a:ext>
              </a:extLst>
            </p:cNvPr>
            <p:cNvSpPr/>
            <p:nvPr userDrawn="1"/>
          </p:nvSpPr>
          <p:spPr>
            <a:xfrm>
              <a:off x="19050" y="-4531"/>
              <a:ext cx="4800600" cy="6883682"/>
            </a:xfrm>
            <a:custGeom>
              <a:avLst/>
              <a:gdLst>
                <a:gd name="connsiteX0" fmla="*/ 0 w 3188804"/>
                <a:gd name="connsiteY0" fmla="*/ 0 h 6858000"/>
                <a:gd name="connsiteX1" fmla="*/ 3188804 w 3188804"/>
                <a:gd name="connsiteY1" fmla="*/ 0 h 6858000"/>
                <a:gd name="connsiteX2" fmla="*/ 3188804 w 3188804"/>
                <a:gd name="connsiteY2" fmla="*/ 6858000 h 6858000"/>
                <a:gd name="connsiteX3" fmla="*/ 0 w 3188804"/>
                <a:gd name="connsiteY3" fmla="*/ 6858000 h 6858000"/>
                <a:gd name="connsiteX4" fmla="*/ 0 w 3188804"/>
                <a:gd name="connsiteY4" fmla="*/ 0 h 6858000"/>
                <a:gd name="connsiteX0" fmla="*/ 0 w 4723989"/>
                <a:gd name="connsiteY0" fmla="*/ 8389 h 6866389"/>
                <a:gd name="connsiteX1" fmla="*/ 4723989 w 4723989"/>
                <a:gd name="connsiteY1" fmla="*/ 0 h 6866389"/>
                <a:gd name="connsiteX2" fmla="*/ 3188804 w 4723989"/>
                <a:gd name="connsiteY2" fmla="*/ 6866389 h 6866389"/>
                <a:gd name="connsiteX3" fmla="*/ 0 w 4723989"/>
                <a:gd name="connsiteY3" fmla="*/ 6866389 h 6866389"/>
                <a:gd name="connsiteX4" fmla="*/ 0 w 4723989"/>
                <a:gd name="connsiteY4" fmla="*/ 8389 h 6866389"/>
                <a:gd name="connsiteX0" fmla="*/ 0 w 4723989"/>
                <a:gd name="connsiteY0" fmla="*/ 8389 h 6866389"/>
                <a:gd name="connsiteX1" fmla="*/ 4723989 w 4723989"/>
                <a:gd name="connsiteY1" fmla="*/ 0 h 6866389"/>
                <a:gd name="connsiteX2" fmla="*/ 2299571 w 4723989"/>
                <a:gd name="connsiteY2" fmla="*/ 6849611 h 6866389"/>
                <a:gd name="connsiteX3" fmla="*/ 0 w 4723989"/>
                <a:gd name="connsiteY3" fmla="*/ 6866389 h 6866389"/>
                <a:gd name="connsiteX4" fmla="*/ 0 w 4723989"/>
                <a:gd name="connsiteY4" fmla="*/ 8389 h 6866389"/>
                <a:gd name="connsiteX0" fmla="*/ 0 w 4723989"/>
                <a:gd name="connsiteY0" fmla="*/ 8389 h 6866389"/>
                <a:gd name="connsiteX1" fmla="*/ 4723989 w 4723989"/>
                <a:gd name="connsiteY1" fmla="*/ 0 h 6866389"/>
                <a:gd name="connsiteX2" fmla="*/ 2299571 w 4723989"/>
                <a:gd name="connsiteY2" fmla="*/ 6866389 h 6866389"/>
                <a:gd name="connsiteX3" fmla="*/ 0 w 4723989"/>
                <a:gd name="connsiteY3" fmla="*/ 6866389 h 6866389"/>
                <a:gd name="connsiteX4" fmla="*/ 0 w 4723989"/>
                <a:gd name="connsiteY4" fmla="*/ 8389 h 6866389"/>
                <a:gd name="connsiteX0" fmla="*/ 0 w 4686792"/>
                <a:gd name="connsiteY0" fmla="*/ 8389 h 6866389"/>
                <a:gd name="connsiteX1" fmla="*/ 4686792 w 4686792"/>
                <a:gd name="connsiteY1" fmla="*/ 0 h 6866389"/>
                <a:gd name="connsiteX2" fmla="*/ 2299571 w 4686792"/>
                <a:gd name="connsiteY2" fmla="*/ 6866389 h 6866389"/>
                <a:gd name="connsiteX3" fmla="*/ 0 w 4686792"/>
                <a:gd name="connsiteY3" fmla="*/ 6866389 h 6866389"/>
                <a:gd name="connsiteX4" fmla="*/ 0 w 4686792"/>
                <a:gd name="connsiteY4" fmla="*/ 8389 h 6866389"/>
                <a:gd name="connsiteX0" fmla="*/ 0 w 4686792"/>
                <a:gd name="connsiteY0" fmla="*/ 8389 h 6866389"/>
                <a:gd name="connsiteX1" fmla="*/ 4686792 w 4686792"/>
                <a:gd name="connsiteY1" fmla="*/ 0 h 6866389"/>
                <a:gd name="connsiteX2" fmla="*/ 2318170 w 4686792"/>
                <a:gd name="connsiteY2" fmla="*/ 6866389 h 6866389"/>
                <a:gd name="connsiteX3" fmla="*/ 0 w 4686792"/>
                <a:gd name="connsiteY3" fmla="*/ 6866389 h 6866389"/>
                <a:gd name="connsiteX4" fmla="*/ 0 w 4686792"/>
                <a:gd name="connsiteY4" fmla="*/ 8389 h 6866389"/>
                <a:gd name="connsiteX0" fmla="*/ 0 w 4686792"/>
                <a:gd name="connsiteY0" fmla="*/ 8389 h 6866389"/>
                <a:gd name="connsiteX1" fmla="*/ 4686792 w 4686792"/>
                <a:gd name="connsiteY1" fmla="*/ 0 h 6866389"/>
                <a:gd name="connsiteX2" fmla="*/ 2336769 w 4686792"/>
                <a:gd name="connsiteY2" fmla="*/ 6866389 h 6866389"/>
                <a:gd name="connsiteX3" fmla="*/ 0 w 4686792"/>
                <a:gd name="connsiteY3" fmla="*/ 6866389 h 6866389"/>
                <a:gd name="connsiteX4" fmla="*/ 0 w 4686792"/>
                <a:gd name="connsiteY4" fmla="*/ 8389 h 686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6792" h="6866389">
                  <a:moveTo>
                    <a:pt x="0" y="8389"/>
                  </a:moveTo>
                  <a:lnTo>
                    <a:pt x="4686792" y="0"/>
                  </a:lnTo>
                  <a:lnTo>
                    <a:pt x="2336769" y="6866389"/>
                  </a:lnTo>
                  <a:lnTo>
                    <a:pt x="0" y="6866389"/>
                  </a:lnTo>
                  <a:lnTo>
                    <a:pt x="0" y="8389"/>
                  </a:lnTo>
                  <a:close/>
                </a:path>
              </a:pathLst>
            </a:custGeom>
            <a:solidFill>
              <a:srgbClr val="F2F2F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28CFD6FE-5D1E-446A-B658-1E5FEAC462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-9058"/>
              <a:ext cx="4709091" cy="6883682"/>
            </a:xfrm>
            <a:prstGeom prst="rect">
              <a:avLst/>
            </a:prstGeom>
          </p:spPr>
        </p:pic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3BF919-7D3D-4C33-A6BC-1FE1032DE1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871" y="445202"/>
            <a:ext cx="2000518" cy="5504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04"/>
          <a:stretch/>
        </p:blipFill>
        <p:spPr>
          <a:xfrm>
            <a:off x="5804034" y="552635"/>
            <a:ext cx="4100362" cy="573683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E660D93-CB62-45D6-8C95-71F38AB16067}"/>
              </a:ext>
            </a:extLst>
          </p:cNvPr>
          <p:cNvSpPr/>
          <p:nvPr userDrawn="1"/>
        </p:nvSpPr>
        <p:spPr>
          <a:xfrm>
            <a:off x="-625936" y="2453360"/>
            <a:ext cx="616349" cy="1809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C0E768-977D-43DB-845E-8D77EF2E9E6F}"/>
              </a:ext>
            </a:extLst>
          </p:cNvPr>
          <p:cNvSpPr/>
          <p:nvPr userDrawn="1"/>
        </p:nvSpPr>
        <p:spPr>
          <a:xfrm>
            <a:off x="-625935" y="0"/>
            <a:ext cx="616349" cy="1921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69B165-419D-41CB-A74C-7921AA277226}"/>
              </a:ext>
            </a:extLst>
          </p:cNvPr>
          <p:cNvSpPr/>
          <p:nvPr userDrawn="1"/>
        </p:nvSpPr>
        <p:spPr>
          <a:xfrm>
            <a:off x="-518022" y="249749"/>
            <a:ext cx="286357" cy="286357"/>
          </a:xfrm>
          <a:prstGeom prst="rect">
            <a:avLst/>
          </a:prstGeom>
          <a:solidFill>
            <a:srgbClr val="202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202945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AAA1B96-3449-4DCE-9293-192E18FDF847}"/>
              </a:ext>
            </a:extLst>
          </p:cNvPr>
          <p:cNvSpPr/>
          <p:nvPr userDrawn="1"/>
        </p:nvSpPr>
        <p:spPr>
          <a:xfrm>
            <a:off x="-518023" y="815809"/>
            <a:ext cx="286357" cy="286357"/>
          </a:xfrm>
          <a:prstGeom prst="rect">
            <a:avLst/>
          </a:prstGeom>
          <a:solidFill>
            <a:srgbClr val="F28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4EE9BD8-38A3-4B51-9704-248B65AA0ED8}"/>
              </a:ext>
            </a:extLst>
          </p:cNvPr>
          <p:cNvSpPr/>
          <p:nvPr userDrawn="1"/>
        </p:nvSpPr>
        <p:spPr>
          <a:xfrm>
            <a:off x="-518023" y="1381869"/>
            <a:ext cx="286357" cy="286357"/>
          </a:xfrm>
          <a:prstGeom prst="rect">
            <a:avLst/>
          </a:prstGeom>
          <a:solidFill>
            <a:srgbClr val="7B98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835B8D9-A674-4BD4-99DA-09F670B19847}"/>
              </a:ext>
            </a:extLst>
          </p:cNvPr>
          <p:cNvSpPr/>
          <p:nvPr userDrawn="1"/>
        </p:nvSpPr>
        <p:spPr>
          <a:xfrm>
            <a:off x="-531340" y="2638766"/>
            <a:ext cx="286357" cy="286357"/>
          </a:xfrm>
          <a:prstGeom prst="rect">
            <a:avLst/>
          </a:prstGeom>
          <a:solidFill>
            <a:srgbClr val="BAD2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AE8E6F5-D55E-4AB0-9CA8-FD145D9B54CC}"/>
              </a:ext>
            </a:extLst>
          </p:cNvPr>
          <p:cNvSpPr/>
          <p:nvPr userDrawn="1"/>
        </p:nvSpPr>
        <p:spPr>
          <a:xfrm>
            <a:off x="-531341" y="3204826"/>
            <a:ext cx="286357" cy="286357"/>
          </a:xfrm>
          <a:prstGeom prst="rect">
            <a:avLst/>
          </a:prstGeom>
          <a:solidFill>
            <a:srgbClr val="FF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8DE4027-03A2-474B-A5FF-A3E71C290965}"/>
              </a:ext>
            </a:extLst>
          </p:cNvPr>
          <p:cNvSpPr/>
          <p:nvPr userDrawn="1"/>
        </p:nvSpPr>
        <p:spPr>
          <a:xfrm>
            <a:off x="-531341" y="3770886"/>
            <a:ext cx="286357" cy="286357"/>
          </a:xfrm>
          <a:prstGeom prst="rect">
            <a:avLst/>
          </a:prstGeom>
          <a:solidFill>
            <a:srgbClr val="FFD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2" name="TextBox 28">
            <a:extLst>
              <a:ext uri="{FF2B5EF4-FFF2-40B4-BE49-F238E27FC236}">
                <a16:creationId xmlns:a16="http://schemas.microsoft.com/office/drawing/2014/main" id="{10512375-6FFF-4426-8064-2E0CAE5E59C4}"/>
              </a:ext>
            </a:extLst>
          </p:cNvPr>
          <p:cNvSpPr txBox="1"/>
          <p:nvPr userDrawn="1"/>
        </p:nvSpPr>
        <p:spPr>
          <a:xfrm rot="16200000">
            <a:off x="-2779077" y="1861785"/>
            <a:ext cx="3974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tx1"/>
                </a:solidFill>
              </a:rPr>
              <a:t>Для удобства окрашивания объектов при использовании «пипетки»</a:t>
            </a:r>
          </a:p>
        </p:txBody>
      </p:sp>
      <p:sp>
        <p:nvSpPr>
          <p:cNvPr id="23" name="TextBox 30">
            <a:extLst>
              <a:ext uri="{FF2B5EF4-FFF2-40B4-BE49-F238E27FC236}">
                <a16:creationId xmlns:a16="http://schemas.microsoft.com/office/drawing/2014/main" id="{9194E361-9C1D-467E-A257-494847622E53}"/>
              </a:ext>
            </a:extLst>
          </p:cNvPr>
          <p:cNvSpPr txBox="1"/>
          <p:nvPr userDrawn="1"/>
        </p:nvSpPr>
        <p:spPr>
          <a:xfrm rot="16200000">
            <a:off x="-521493" y="1235593"/>
            <a:ext cx="8274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bg1">
                    <a:lumMod val="65000"/>
                  </a:schemeClr>
                </a:solidFill>
              </a:rPr>
              <a:t>Основная</a:t>
            </a: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A39EFA84-988E-4BC2-BF38-42D53B75F2F6}"/>
              </a:ext>
            </a:extLst>
          </p:cNvPr>
          <p:cNvSpPr txBox="1"/>
          <p:nvPr userDrawn="1"/>
        </p:nvSpPr>
        <p:spPr>
          <a:xfrm rot="16200000">
            <a:off x="-743157" y="3368073"/>
            <a:ext cx="12939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bg1">
                    <a:lumMod val="65000"/>
                  </a:schemeClr>
                </a:solidFill>
              </a:rPr>
              <a:t>Дополнительная</a:t>
            </a:r>
          </a:p>
        </p:txBody>
      </p:sp>
    </p:spTree>
    <p:extLst>
      <p:ext uri="{BB962C8B-B14F-4D97-AF65-F5344CB8AC3E}">
        <p14:creationId xmlns:p14="http://schemas.microsoft.com/office/powerpoint/2010/main" val="5304926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нутрен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441F77F-66A5-40C3-BC6D-74D5083FD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2188" y="1024461"/>
            <a:ext cx="7921625" cy="270939"/>
          </a:xfrm>
          <a:prstGeom prst="rect">
            <a:avLst/>
          </a:prstGeom>
        </p:spPr>
        <p:txBody>
          <a:bodyPr lIns="0"/>
          <a:lstStyle>
            <a:lvl1pPr algn="l">
              <a:defRPr sz="1600" b="0">
                <a:solidFill>
                  <a:srgbClr val="202945"/>
                </a:solidFill>
                <a:latin typeface="+mj-lt"/>
              </a:defRPr>
            </a:lvl1pPr>
          </a:lstStyle>
          <a:p>
            <a:r>
              <a:rPr lang="ru-RU" dirty="0"/>
              <a:t>ПОДЗАГОЛОВОК СЛАЙДА. </a:t>
            </a:r>
            <a:r>
              <a:rPr lang="en-US" dirty="0"/>
              <a:t>CALIBRI</a:t>
            </a:r>
            <a:r>
              <a:rPr lang="ru-RU" dirty="0"/>
              <a:t> </a:t>
            </a:r>
            <a:r>
              <a:rPr lang="en-US" dirty="0"/>
              <a:t>– 16 PT.</a:t>
            </a:r>
            <a:endParaRPr lang="ru-RU" dirty="0"/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B429D663-D582-435F-A18E-C1E8AB2590D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92190" y="655129"/>
            <a:ext cx="7921624" cy="369332"/>
          </a:xfrm>
          <a:prstGeom prst="rect">
            <a:avLst/>
          </a:prstGeom>
        </p:spPr>
        <p:txBody>
          <a:bodyPr wrap="square" lIns="0" anchor="b" anchorCtr="0">
            <a:sp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 dirty="0"/>
              <a:t>ЗАГОЛОВОК СЛАЙДА. </a:t>
            </a:r>
            <a:r>
              <a:rPr lang="en-US" dirty="0"/>
              <a:t>CALIBRI – 18 PT.</a:t>
            </a:r>
            <a:endParaRPr lang="ru-RU" dirty="0"/>
          </a:p>
        </p:txBody>
      </p:sp>
      <p:sp>
        <p:nvSpPr>
          <p:cNvPr id="33" name="Объект 3">
            <a:extLst>
              <a:ext uri="{FF2B5EF4-FFF2-40B4-BE49-F238E27FC236}">
                <a16:creationId xmlns:a16="http://schemas.microsoft.com/office/drawing/2014/main" id="{33E38FAB-0D82-4473-B9E0-38F658C6A4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92188" y="1393793"/>
            <a:ext cx="3791479" cy="492037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 baseline="0">
                <a:solidFill>
                  <a:srgbClr val="202945"/>
                </a:solidFill>
                <a:latin typeface="+mn-lt"/>
                <a:cs typeface="Calibri" panose="020F0502020204030204" pitchFamily="34" charset="0"/>
              </a:defRPr>
            </a:lvl1pPr>
            <a:lvl2pPr marL="630238" indent="-173038">
              <a:defRPr sz="1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Основной текст слайда. </a:t>
            </a:r>
            <a:r>
              <a:rPr lang="ru-RU" dirty="0" err="1"/>
              <a:t>Calibri</a:t>
            </a:r>
            <a:r>
              <a:rPr lang="ru-RU" dirty="0"/>
              <a:t> – 14 </a:t>
            </a:r>
            <a:r>
              <a:rPr lang="ru-RU" dirty="0" err="1"/>
              <a:t>pt</a:t>
            </a:r>
            <a:r>
              <a:rPr lang="ru-RU" dirty="0"/>
              <a:t>.</a:t>
            </a:r>
          </a:p>
        </p:txBody>
      </p:sp>
      <p:sp>
        <p:nvSpPr>
          <p:cNvPr id="6" name="Объект 3">
            <a:extLst>
              <a:ext uri="{FF2B5EF4-FFF2-40B4-BE49-F238E27FC236}">
                <a16:creationId xmlns:a16="http://schemas.microsoft.com/office/drawing/2014/main" id="{33E38FAB-0D82-4473-B9E0-38F658C6A438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122334" y="1393793"/>
            <a:ext cx="3791479" cy="492037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 baseline="0">
                <a:solidFill>
                  <a:srgbClr val="202945"/>
                </a:solidFill>
                <a:latin typeface="+mn-lt"/>
                <a:cs typeface="Calibri" panose="020F0502020204030204" pitchFamily="34" charset="0"/>
              </a:defRPr>
            </a:lvl1pPr>
            <a:lvl2pPr marL="630238" indent="-173038">
              <a:defRPr sz="1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Основной текст слайда. </a:t>
            </a:r>
            <a:r>
              <a:rPr lang="ru-RU" dirty="0" err="1"/>
              <a:t>Calibri</a:t>
            </a:r>
            <a:r>
              <a:rPr lang="ru-RU" dirty="0"/>
              <a:t> – 14 </a:t>
            </a:r>
            <a:r>
              <a:rPr lang="ru-RU" dirty="0" err="1"/>
              <a:t>pt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360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Внутрен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3">
            <a:extLst>
              <a:ext uri="{FF2B5EF4-FFF2-40B4-BE49-F238E27FC236}">
                <a16:creationId xmlns:a16="http://schemas.microsoft.com/office/drawing/2014/main" id="{47EE09DE-B13F-4662-B4D2-8FC8F5FFA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90368" y="1468583"/>
            <a:ext cx="3759432" cy="4835965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None/>
              <a:tabLst/>
              <a:defRPr sz="1400" baseline="0">
                <a:solidFill>
                  <a:srgbClr val="202945"/>
                </a:solidFill>
                <a:latin typeface="+mn-lt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 sz="1400">
                <a:solidFill>
                  <a:srgbClr val="202945"/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202945"/>
                </a:solidFill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 sz="1600">
                <a:solidFill>
                  <a:srgbClr val="202945"/>
                </a:solidFill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 sz="1600">
                <a:solidFill>
                  <a:srgbClr val="20294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20294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Образец текста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0294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Второй уровень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0294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Третий уровень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0294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Четвертый уровень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94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Пятый уровень</a:t>
            </a:r>
            <a:endParaRPr lang="ru-RU" dirty="0"/>
          </a:p>
        </p:txBody>
      </p:sp>
      <p:sp>
        <p:nvSpPr>
          <p:cNvPr id="8" name="Объект 3">
            <a:extLst>
              <a:ext uri="{FF2B5EF4-FFF2-40B4-BE49-F238E27FC236}">
                <a16:creationId xmlns:a16="http://schemas.microsoft.com/office/drawing/2014/main" id="{DA49457E-90ED-43D3-BDA9-8D0348B207F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181599" y="1468582"/>
            <a:ext cx="3732213" cy="4835965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None/>
              <a:tabLst/>
              <a:defRPr sz="1400" baseline="0">
                <a:solidFill>
                  <a:srgbClr val="202945"/>
                </a:solidFill>
                <a:latin typeface="+mn-lt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 sz="1400">
                <a:solidFill>
                  <a:srgbClr val="202945"/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202945"/>
                </a:solidFill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 sz="1600">
                <a:solidFill>
                  <a:srgbClr val="202945"/>
                </a:solidFill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 sz="1600">
                <a:solidFill>
                  <a:srgbClr val="20294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20294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Образец текста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0294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Второй уровень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0294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Третий уровень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0294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Четвертый уровень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98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94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Пятый уровень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441F77F-66A5-40C3-BC6D-74D5083FD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2188" y="1024461"/>
            <a:ext cx="7921625" cy="270939"/>
          </a:xfrm>
          <a:prstGeom prst="rect">
            <a:avLst/>
          </a:prstGeom>
        </p:spPr>
        <p:txBody>
          <a:bodyPr lIns="0"/>
          <a:lstStyle>
            <a:lvl1pPr algn="l">
              <a:defRPr sz="1600" b="0">
                <a:solidFill>
                  <a:srgbClr val="202945"/>
                </a:solidFill>
                <a:latin typeface="+mj-lt"/>
              </a:defRPr>
            </a:lvl1pPr>
          </a:lstStyle>
          <a:p>
            <a:r>
              <a:rPr lang="ru-RU" dirty="0"/>
              <a:t>ПОДЗАГОЛОВОК СЛАЙДА. </a:t>
            </a:r>
            <a:r>
              <a:rPr lang="en-US" dirty="0"/>
              <a:t>CALIBRI</a:t>
            </a:r>
            <a:r>
              <a:rPr lang="ru-RU" dirty="0"/>
              <a:t> </a:t>
            </a:r>
            <a:r>
              <a:rPr lang="en-US" dirty="0"/>
              <a:t>– 16 PT.</a:t>
            </a:r>
            <a:endParaRPr lang="ru-RU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B429D663-D582-435F-A18E-C1E8AB2590D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92190" y="655129"/>
            <a:ext cx="7921624" cy="369332"/>
          </a:xfrm>
          <a:prstGeom prst="rect">
            <a:avLst/>
          </a:prstGeom>
        </p:spPr>
        <p:txBody>
          <a:bodyPr wrap="square" lIns="0" anchor="b" anchorCtr="0">
            <a:sp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 dirty="0"/>
              <a:t>ЗАГОЛОВОК СЛАЙДА. </a:t>
            </a:r>
            <a:r>
              <a:rPr lang="en-US" dirty="0"/>
              <a:t>CALIBRI – 18 PT.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7963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9">
            <a:extLst>
              <a:ext uri="{FF2B5EF4-FFF2-40B4-BE49-F238E27FC236}">
                <a16:creationId xmlns:a16="http://schemas.microsoft.com/office/drawing/2014/main" id="{053C064E-E17F-4112-8CA8-CE5A5E8B6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952" y="1584341"/>
            <a:ext cx="5810266" cy="3352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4F3200-6064-4219-A80B-FAAB7DEF7B05}"/>
              </a:ext>
            </a:extLst>
          </p:cNvPr>
          <p:cNvSpPr/>
          <p:nvPr userDrawn="1"/>
        </p:nvSpPr>
        <p:spPr>
          <a:xfrm>
            <a:off x="0" y="4857226"/>
            <a:ext cx="9906000" cy="1469775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id="{589003F7-421A-458E-9384-8F150791F19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92188" y="5016616"/>
            <a:ext cx="7921625" cy="1140903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 baseline="0">
                <a:solidFill>
                  <a:srgbClr val="202945"/>
                </a:solidFill>
                <a:latin typeface="+mn-lt"/>
                <a:cs typeface="Calibri" panose="020F0502020204030204" pitchFamily="34" charset="0"/>
              </a:defRPr>
            </a:lvl1pPr>
            <a:lvl2pPr marL="630238" indent="-173038">
              <a:defRPr sz="1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Основной текст слайда – 14 </a:t>
            </a:r>
            <a:r>
              <a:rPr lang="ru-RU" dirty="0" err="1"/>
              <a:t>pt</a:t>
            </a:r>
            <a:r>
              <a:rPr lang="ru-RU" dirty="0"/>
              <a:t>.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441F77F-66A5-40C3-BC6D-74D5083FD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2188" y="1024461"/>
            <a:ext cx="7921625" cy="270939"/>
          </a:xfrm>
          <a:prstGeom prst="rect">
            <a:avLst/>
          </a:prstGeom>
        </p:spPr>
        <p:txBody>
          <a:bodyPr lIns="0"/>
          <a:lstStyle>
            <a:lvl1pPr algn="l">
              <a:defRPr sz="1600" b="0">
                <a:solidFill>
                  <a:srgbClr val="202945"/>
                </a:solidFill>
                <a:latin typeface="+mj-lt"/>
              </a:defRPr>
            </a:lvl1pPr>
          </a:lstStyle>
          <a:p>
            <a:r>
              <a:rPr lang="ru-RU" dirty="0"/>
              <a:t>ПОДЗАГОЛОВОК СЛАЙДА. </a:t>
            </a:r>
            <a:r>
              <a:rPr lang="en-US" dirty="0"/>
              <a:t>CALIBRI</a:t>
            </a:r>
            <a:r>
              <a:rPr lang="ru-RU" dirty="0"/>
              <a:t> </a:t>
            </a:r>
            <a:r>
              <a:rPr lang="en-US" dirty="0"/>
              <a:t>– 16 PT.</a:t>
            </a:r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B429D663-D582-435F-A18E-C1E8AB2590D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92190" y="655129"/>
            <a:ext cx="7921624" cy="369332"/>
          </a:xfrm>
          <a:prstGeom prst="rect">
            <a:avLst/>
          </a:prstGeom>
        </p:spPr>
        <p:txBody>
          <a:bodyPr wrap="square" lIns="0" anchor="b" anchorCtr="0">
            <a:sp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 dirty="0"/>
              <a:t>ЗАГОЛОВОК СЛАЙДА. </a:t>
            </a:r>
            <a:r>
              <a:rPr lang="en-US" dirty="0"/>
              <a:t>CALIBRI – 18 PT.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5862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идже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70C705-0F43-4295-82C8-F8F408D3EB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6"/>
          <a:stretch/>
        </p:blipFill>
        <p:spPr>
          <a:xfrm flipH="1">
            <a:off x="8467" y="26014"/>
            <a:ext cx="9902212" cy="6867394"/>
          </a:xfrm>
          <a:prstGeom prst="rect">
            <a:avLst/>
          </a:prstGeom>
        </p:spPr>
      </p:pic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id="{077B4200-F233-4FC9-9DA5-11BC6E950D91}"/>
              </a:ext>
            </a:extLst>
          </p:cNvPr>
          <p:cNvSpPr/>
          <p:nvPr userDrawn="1"/>
        </p:nvSpPr>
        <p:spPr>
          <a:xfrm>
            <a:off x="19050" y="4863"/>
            <a:ext cx="4800600" cy="6883682"/>
          </a:xfrm>
          <a:custGeom>
            <a:avLst/>
            <a:gdLst>
              <a:gd name="connsiteX0" fmla="*/ 0 w 3188804"/>
              <a:gd name="connsiteY0" fmla="*/ 0 h 6858000"/>
              <a:gd name="connsiteX1" fmla="*/ 3188804 w 3188804"/>
              <a:gd name="connsiteY1" fmla="*/ 0 h 6858000"/>
              <a:gd name="connsiteX2" fmla="*/ 3188804 w 3188804"/>
              <a:gd name="connsiteY2" fmla="*/ 6858000 h 6858000"/>
              <a:gd name="connsiteX3" fmla="*/ 0 w 3188804"/>
              <a:gd name="connsiteY3" fmla="*/ 6858000 h 6858000"/>
              <a:gd name="connsiteX4" fmla="*/ 0 w 3188804"/>
              <a:gd name="connsiteY4" fmla="*/ 0 h 6858000"/>
              <a:gd name="connsiteX0" fmla="*/ 0 w 4723989"/>
              <a:gd name="connsiteY0" fmla="*/ 8389 h 6866389"/>
              <a:gd name="connsiteX1" fmla="*/ 4723989 w 4723989"/>
              <a:gd name="connsiteY1" fmla="*/ 0 h 6866389"/>
              <a:gd name="connsiteX2" fmla="*/ 3188804 w 4723989"/>
              <a:gd name="connsiteY2" fmla="*/ 6866389 h 6866389"/>
              <a:gd name="connsiteX3" fmla="*/ 0 w 4723989"/>
              <a:gd name="connsiteY3" fmla="*/ 6866389 h 6866389"/>
              <a:gd name="connsiteX4" fmla="*/ 0 w 4723989"/>
              <a:gd name="connsiteY4" fmla="*/ 8389 h 6866389"/>
              <a:gd name="connsiteX0" fmla="*/ 0 w 4723989"/>
              <a:gd name="connsiteY0" fmla="*/ 8389 h 6866389"/>
              <a:gd name="connsiteX1" fmla="*/ 4723989 w 4723989"/>
              <a:gd name="connsiteY1" fmla="*/ 0 h 6866389"/>
              <a:gd name="connsiteX2" fmla="*/ 2299571 w 4723989"/>
              <a:gd name="connsiteY2" fmla="*/ 6849611 h 6866389"/>
              <a:gd name="connsiteX3" fmla="*/ 0 w 4723989"/>
              <a:gd name="connsiteY3" fmla="*/ 6866389 h 6866389"/>
              <a:gd name="connsiteX4" fmla="*/ 0 w 4723989"/>
              <a:gd name="connsiteY4" fmla="*/ 8389 h 6866389"/>
              <a:gd name="connsiteX0" fmla="*/ 0 w 4723989"/>
              <a:gd name="connsiteY0" fmla="*/ 8389 h 6866389"/>
              <a:gd name="connsiteX1" fmla="*/ 4723989 w 4723989"/>
              <a:gd name="connsiteY1" fmla="*/ 0 h 6866389"/>
              <a:gd name="connsiteX2" fmla="*/ 2299571 w 4723989"/>
              <a:gd name="connsiteY2" fmla="*/ 6866389 h 6866389"/>
              <a:gd name="connsiteX3" fmla="*/ 0 w 4723989"/>
              <a:gd name="connsiteY3" fmla="*/ 6866389 h 6866389"/>
              <a:gd name="connsiteX4" fmla="*/ 0 w 4723989"/>
              <a:gd name="connsiteY4" fmla="*/ 8389 h 6866389"/>
              <a:gd name="connsiteX0" fmla="*/ 0 w 4686792"/>
              <a:gd name="connsiteY0" fmla="*/ 8389 h 6866389"/>
              <a:gd name="connsiteX1" fmla="*/ 4686792 w 4686792"/>
              <a:gd name="connsiteY1" fmla="*/ 0 h 6866389"/>
              <a:gd name="connsiteX2" fmla="*/ 2299571 w 4686792"/>
              <a:gd name="connsiteY2" fmla="*/ 6866389 h 6866389"/>
              <a:gd name="connsiteX3" fmla="*/ 0 w 4686792"/>
              <a:gd name="connsiteY3" fmla="*/ 6866389 h 6866389"/>
              <a:gd name="connsiteX4" fmla="*/ 0 w 4686792"/>
              <a:gd name="connsiteY4" fmla="*/ 8389 h 6866389"/>
              <a:gd name="connsiteX0" fmla="*/ 0 w 4686792"/>
              <a:gd name="connsiteY0" fmla="*/ 8389 h 6866389"/>
              <a:gd name="connsiteX1" fmla="*/ 4686792 w 4686792"/>
              <a:gd name="connsiteY1" fmla="*/ 0 h 6866389"/>
              <a:gd name="connsiteX2" fmla="*/ 2318170 w 4686792"/>
              <a:gd name="connsiteY2" fmla="*/ 6866389 h 6866389"/>
              <a:gd name="connsiteX3" fmla="*/ 0 w 4686792"/>
              <a:gd name="connsiteY3" fmla="*/ 6866389 h 6866389"/>
              <a:gd name="connsiteX4" fmla="*/ 0 w 4686792"/>
              <a:gd name="connsiteY4" fmla="*/ 8389 h 6866389"/>
              <a:gd name="connsiteX0" fmla="*/ 0 w 4686792"/>
              <a:gd name="connsiteY0" fmla="*/ 8389 h 6866389"/>
              <a:gd name="connsiteX1" fmla="*/ 4686792 w 4686792"/>
              <a:gd name="connsiteY1" fmla="*/ 0 h 6866389"/>
              <a:gd name="connsiteX2" fmla="*/ 2336769 w 4686792"/>
              <a:gd name="connsiteY2" fmla="*/ 6866389 h 6866389"/>
              <a:gd name="connsiteX3" fmla="*/ 0 w 4686792"/>
              <a:gd name="connsiteY3" fmla="*/ 6866389 h 6866389"/>
              <a:gd name="connsiteX4" fmla="*/ 0 w 4686792"/>
              <a:gd name="connsiteY4" fmla="*/ 8389 h 686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6792" h="6866389">
                <a:moveTo>
                  <a:pt x="0" y="8389"/>
                </a:moveTo>
                <a:lnTo>
                  <a:pt x="4686792" y="0"/>
                </a:lnTo>
                <a:lnTo>
                  <a:pt x="2336769" y="6866389"/>
                </a:lnTo>
                <a:lnTo>
                  <a:pt x="0" y="6866389"/>
                </a:lnTo>
                <a:lnTo>
                  <a:pt x="0" y="8389"/>
                </a:lnTo>
                <a:close/>
              </a:path>
            </a:pathLst>
          </a:custGeom>
          <a:solidFill>
            <a:srgbClr val="F2F2F2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303891-03B2-4428-99B4-612B7E2299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4709091" cy="68836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3BF919-7D3D-4C33-A6BC-1FE1032DE1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1871" y="445202"/>
            <a:ext cx="2000518" cy="55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803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Шмуц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B410179-D370-4AE8-BF4D-AD038061E3F7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C0DE4B7-C4F7-42D8-85A2-9AC5FAD5856C}"/>
              </a:ext>
            </a:extLst>
          </p:cNvPr>
          <p:cNvGrpSpPr/>
          <p:nvPr userDrawn="1"/>
        </p:nvGrpSpPr>
        <p:grpSpPr>
          <a:xfrm>
            <a:off x="0" y="-9058"/>
            <a:ext cx="4819650" cy="6888209"/>
            <a:chOff x="0" y="-9058"/>
            <a:chExt cx="4819650" cy="6888209"/>
          </a:xfrm>
        </p:grpSpPr>
        <p:sp>
          <p:nvSpPr>
            <p:cNvPr id="22" name="Прямоугольник 5">
              <a:extLst>
                <a:ext uri="{FF2B5EF4-FFF2-40B4-BE49-F238E27FC236}">
                  <a16:creationId xmlns:a16="http://schemas.microsoft.com/office/drawing/2014/main" id="{0C9E50DD-A5B0-4FD0-8DAA-10AC3D53BA66}"/>
                </a:ext>
              </a:extLst>
            </p:cNvPr>
            <p:cNvSpPr/>
            <p:nvPr userDrawn="1"/>
          </p:nvSpPr>
          <p:spPr>
            <a:xfrm>
              <a:off x="19050" y="-4531"/>
              <a:ext cx="4800600" cy="6883682"/>
            </a:xfrm>
            <a:custGeom>
              <a:avLst/>
              <a:gdLst>
                <a:gd name="connsiteX0" fmla="*/ 0 w 3188804"/>
                <a:gd name="connsiteY0" fmla="*/ 0 h 6858000"/>
                <a:gd name="connsiteX1" fmla="*/ 3188804 w 3188804"/>
                <a:gd name="connsiteY1" fmla="*/ 0 h 6858000"/>
                <a:gd name="connsiteX2" fmla="*/ 3188804 w 3188804"/>
                <a:gd name="connsiteY2" fmla="*/ 6858000 h 6858000"/>
                <a:gd name="connsiteX3" fmla="*/ 0 w 3188804"/>
                <a:gd name="connsiteY3" fmla="*/ 6858000 h 6858000"/>
                <a:gd name="connsiteX4" fmla="*/ 0 w 3188804"/>
                <a:gd name="connsiteY4" fmla="*/ 0 h 6858000"/>
                <a:gd name="connsiteX0" fmla="*/ 0 w 4723989"/>
                <a:gd name="connsiteY0" fmla="*/ 8389 h 6866389"/>
                <a:gd name="connsiteX1" fmla="*/ 4723989 w 4723989"/>
                <a:gd name="connsiteY1" fmla="*/ 0 h 6866389"/>
                <a:gd name="connsiteX2" fmla="*/ 3188804 w 4723989"/>
                <a:gd name="connsiteY2" fmla="*/ 6866389 h 6866389"/>
                <a:gd name="connsiteX3" fmla="*/ 0 w 4723989"/>
                <a:gd name="connsiteY3" fmla="*/ 6866389 h 6866389"/>
                <a:gd name="connsiteX4" fmla="*/ 0 w 4723989"/>
                <a:gd name="connsiteY4" fmla="*/ 8389 h 6866389"/>
                <a:gd name="connsiteX0" fmla="*/ 0 w 4723989"/>
                <a:gd name="connsiteY0" fmla="*/ 8389 h 6866389"/>
                <a:gd name="connsiteX1" fmla="*/ 4723989 w 4723989"/>
                <a:gd name="connsiteY1" fmla="*/ 0 h 6866389"/>
                <a:gd name="connsiteX2" fmla="*/ 2299571 w 4723989"/>
                <a:gd name="connsiteY2" fmla="*/ 6849611 h 6866389"/>
                <a:gd name="connsiteX3" fmla="*/ 0 w 4723989"/>
                <a:gd name="connsiteY3" fmla="*/ 6866389 h 6866389"/>
                <a:gd name="connsiteX4" fmla="*/ 0 w 4723989"/>
                <a:gd name="connsiteY4" fmla="*/ 8389 h 6866389"/>
                <a:gd name="connsiteX0" fmla="*/ 0 w 4723989"/>
                <a:gd name="connsiteY0" fmla="*/ 8389 h 6866389"/>
                <a:gd name="connsiteX1" fmla="*/ 4723989 w 4723989"/>
                <a:gd name="connsiteY1" fmla="*/ 0 h 6866389"/>
                <a:gd name="connsiteX2" fmla="*/ 2299571 w 4723989"/>
                <a:gd name="connsiteY2" fmla="*/ 6866389 h 6866389"/>
                <a:gd name="connsiteX3" fmla="*/ 0 w 4723989"/>
                <a:gd name="connsiteY3" fmla="*/ 6866389 h 6866389"/>
                <a:gd name="connsiteX4" fmla="*/ 0 w 4723989"/>
                <a:gd name="connsiteY4" fmla="*/ 8389 h 6866389"/>
                <a:gd name="connsiteX0" fmla="*/ 0 w 4686792"/>
                <a:gd name="connsiteY0" fmla="*/ 8389 h 6866389"/>
                <a:gd name="connsiteX1" fmla="*/ 4686792 w 4686792"/>
                <a:gd name="connsiteY1" fmla="*/ 0 h 6866389"/>
                <a:gd name="connsiteX2" fmla="*/ 2299571 w 4686792"/>
                <a:gd name="connsiteY2" fmla="*/ 6866389 h 6866389"/>
                <a:gd name="connsiteX3" fmla="*/ 0 w 4686792"/>
                <a:gd name="connsiteY3" fmla="*/ 6866389 h 6866389"/>
                <a:gd name="connsiteX4" fmla="*/ 0 w 4686792"/>
                <a:gd name="connsiteY4" fmla="*/ 8389 h 6866389"/>
                <a:gd name="connsiteX0" fmla="*/ 0 w 4686792"/>
                <a:gd name="connsiteY0" fmla="*/ 8389 h 6866389"/>
                <a:gd name="connsiteX1" fmla="*/ 4686792 w 4686792"/>
                <a:gd name="connsiteY1" fmla="*/ 0 h 6866389"/>
                <a:gd name="connsiteX2" fmla="*/ 2318170 w 4686792"/>
                <a:gd name="connsiteY2" fmla="*/ 6866389 h 6866389"/>
                <a:gd name="connsiteX3" fmla="*/ 0 w 4686792"/>
                <a:gd name="connsiteY3" fmla="*/ 6866389 h 6866389"/>
                <a:gd name="connsiteX4" fmla="*/ 0 w 4686792"/>
                <a:gd name="connsiteY4" fmla="*/ 8389 h 6866389"/>
                <a:gd name="connsiteX0" fmla="*/ 0 w 4686792"/>
                <a:gd name="connsiteY0" fmla="*/ 8389 h 6866389"/>
                <a:gd name="connsiteX1" fmla="*/ 4686792 w 4686792"/>
                <a:gd name="connsiteY1" fmla="*/ 0 h 6866389"/>
                <a:gd name="connsiteX2" fmla="*/ 2336769 w 4686792"/>
                <a:gd name="connsiteY2" fmla="*/ 6866389 h 6866389"/>
                <a:gd name="connsiteX3" fmla="*/ 0 w 4686792"/>
                <a:gd name="connsiteY3" fmla="*/ 6866389 h 6866389"/>
                <a:gd name="connsiteX4" fmla="*/ 0 w 4686792"/>
                <a:gd name="connsiteY4" fmla="*/ 8389 h 686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6792" h="6866389">
                  <a:moveTo>
                    <a:pt x="0" y="8389"/>
                  </a:moveTo>
                  <a:lnTo>
                    <a:pt x="4686792" y="0"/>
                  </a:lnTo>
                  <a:lnTo>
                    <a:pt x="2336769" y="6866389"/>
                  </a:lnTo>
                  <a:lnTo>
                    <a:pt x="0" y="6866389"/>
                  </a:lnTo>
                  <a:lnTo>
                    <a:pt x="0" y="8389"/>
                  </a:lnTo>
                  <a:close/>
                </a:path>
              </a:pathLst>
            </a:custGeom>
            <a:solidFill>
              <a:srgbClr val="F2F2F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FC8F3845-4C9A-4851-9C14-00D4A45279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-9058"/>
              <a:ext cx="4709091" cy="6883682"/>
            </a:xfrm>
            <a:prstGeom prst="rect">
              <a:avLst/>
            </a:prstGeom>
          </p:spPr>
        </p:pic>
      </p:grp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1E508ED3-855D-45B2-B5BC-DA31EDB989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6988" y="4615950"/>
            <a:ext cx="685841" cy="1005203"/>
          </a:xfrm>
          <a:prstGeom prst="rect">
            <a:avLst/>
          </a:prstGeom>
        </p:spPr>
        <p:txBody>
          <a:bodyPr wrap="square" lIns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ru-RU" sz="10000" b="1" kern="1200" dirty="0">
                <a:solidFill>
                  <a:schemeClr val="bg1"/>
                </a:solidFill>
                <a:latin typeface="+mj-lt"/>
                <a:ea typeface="Intro " panose="02000000000000000000" pitchFamily="50" charset="0"/>
                <a:cs typeface="Intro " panose="02000000000000000000" pitchFamily="50" charset="0"/>
              </a:defRPr>
            </a:lvl1pPr>
          </a:lstStyle>
          <a:p>
            <a:pPr marL="0" lvl="0" indent="0" algn="l" rtl="0" eaLnBrk="0" fontAlgn="base" hangingPunc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1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04"/>
          <a:stretch/>
        </p:blipFill>
        <p:spPr>
          <a:xfrm>
            <a:off x="5801593" y="549219"/>
            <a:ext cx="4102803" cy="574025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3BF919-7D3D-4C33-A6BC-1FE1032DE1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1871" y="445202"/>
            <a:ext cx="2000518" cy="55047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B9F1A22-4670-4180-A35B-5273F8890DFB}"/>
              </a:ext>
            </a:extLst>
          </p:cNvPr>
          <p:cNvSpPr/>
          <p:nvPr userDrawn="1"/>
        </p:nvSpPr>
        <p:spPr>
          <a:xfrm>
            <a:off x="-625936" y="2453360"/>
            <a:ext cx="616349" cy="1809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B775731-D005-42A8-949F-10C4E335AAB7}"/>
              </a:ext>
            </a:extLst>
          </p:cNvPr>
          <p:cNvSpPr/>
          <p:nvPr userDrawn="1"/>
        </p:nvSpPr>
        <p:spPr>
          <a:xfrm>
            <a:off x="-625935" y="0"/>
            <a:ext cx="616349" cy="1921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DE4E2D1-82A9-4A10-8DAA-9C221A427266}"/>
              </a:ext>
            </a:extLst>
          </p:cNvPr>
          <p:cNvSpPr/>
          <p:nvPr userDrawn="1"/>
        </p:nvSpPr>
        <p:spPr>
          <a:xfrm>
            <a:off x="-518022" y="249749"/>
            <a:ext cx="286357" cy="286357"/>
          </a:xfrm>
          <a:prstGeom prst="rect">
            <a:avLst/>
          </a:prstGeom>
          <a:solidFill>
            <a:srgbClr val="202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202945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D6318F8-DED1-458A-8D81-AC3AB04C3E90}"/>
              </a:ext>
            </a:extLst>
          </p:cNvPr>
          <p:cNvSpPr/>
          <p:nvPr userDrawn="1"/>
        </p:nvSpPr>
        <p:spPr>
          <a:xfrm>
            <a:off x="-518023" y="815809"/>
            <a:ext cx="286357" cy="286357"/>
          </a:xfrm>
          <a:prstGeom prst="rect">
            <a:avLst/>
          </a:prstGeom>
          <a:solidFill>
            <a:srgbClr val="F28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566D421-B2AF-4DD5-8A49-F3C0C1116E08}"/>
              </a:ext>
            </a:extLst>
          </p:cNvPr>
          <p:cNvSpPr/>
          <p:nvPr userDrawn="1"/>
        </p:nvSpPr>
        <p:spPr>
          <a:xfrm>
            <a:off x="-518023" y="1381869"/>
            <a:ext cx="286357" cy="286357"/>
          </a:xfrm>
          <a:prstGeom prst="rect">
            <a:avLst/>
          </a:prstGeom>
          <a:solidFill>
            <a:srgbClr val="7B98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478F02D-0CB0-43C1-BACE-3F0ED11E807C}"/>
              </a:ext>
            </a:extLst>
          </p:cNvPr>
          <p:cNvSpPr/>
          <p:nvPr userDrawn="1"/>
        </p:nvSpPr>
        <p:spPr>
          <a:xfrm>
            <a:off x="-531340" y="2638766"/>
            <a:ext cx="286357" cy="286357"/>
          </a:xfrm>
          <a:prstGeom prst="rect">
            <a:avLst/>
          </a:prstGeom>
          <a:solidFill>
            <a:srgbClr val="BAD2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18DE34F-6E71-4EB2-ACB4-6991EC37440E}"/>
              </a:ext>
            </a:extLst>
          </p:cNvPr>
          <p:cNvSpPr/>
          <p:nvPr userDrawn="1"/>
        </p:nvSpPr>
        <p:spPr>
          <a:xfrm>
            <a:off x="-531341" y="3204826"/>
            <a:ext cx="286357" cy="286357"/>
          </a:xfrm>
          <a:prstGeom prst="rect">
            <a:avLst/>
          </a:prstGeom>
          <a:solidFill>
            <a:srgbClr val="FF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E450E04-A20A-4D11-AFD0-1EFEAE18EBB0}"/>
              </a:ext>
            </a:extLst>
          </p:cNvPr>
          <p:cNvSpPr/>
          <p:nvPr userDrawn="1"/>
        </p:nvSpPr>
        <p:spPr>
          <a:xfrm>
            <a:off x="-531341" y="3770886"/>
            <a:ext cx="286357" cy="286357"/>
          </a:xfrm>
          <a:prstGeom prst="rect">
            <a:avLst/>
          </a:prstGeom>
          <a:solidFill>
            <a:srgbClr val="FFD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3F9567BE-A0D4-42BD-8D1F-31B5CD563572}"/>
              </a:ext>
            </a:extLst>
          </p:cNvPr>
          <p:cNvSpPr txBox="1"/>
          <p:nvPr userDrawn="1"/>
        </p:nvSpPr>
        <p:spPr>
          <a:xfrm rot="16200000">
            <a:off x="-2779077" y="1861785"/>
            <a:ext cx="3974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tx1"/>
                </a:solidFill>
              </a:rPr>
              <a:t>Для удобства окрашивания объектов при использовании «пипетки»</a:t>
            </a:r>
          </a:p>
        </p:txBody>
      </p:sp>
      <p:sp>
        <p:nvSpPr>
          <p:cNvPr id="25" name="TextBox 30">
            <a:extLst>
              <a:ext uri="{FF2B5EF4-FFF2-40B4-BE49-F238E27FC236}">
                <a16:creationId xmlns:a16="http://schemas.microsoft.com/office/drawing/2014/main" id="{D3A8385A-102E-4B3C-9F3C-443833CA31A3}"/>
              </a:ext>
            </a:extLst>
          </p:cNvPr>
          <p:cNvSpPr txBox="1"/>
          <p:nvPr userDrawn="1"/>
        </p:nvSpPr>
        <p:spPr>
          <a:xfrm rot="16200000">
            <a:off x="-521493" y="1235593"/>
            <a:ext cx="8274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bg1">
                    <a:lumMod val="65000"/>
                  </a:schemeClr>
                </a:solidFill>
              </a:rPr>
              <a:t>Основная</a:t>
            </a: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0F2BB143-60A0-49A2-806D-5494A45B69DC}"/>
              </a:ext>
            </a:extLst>
          </p:cNvPr>
          <p:cNvSpPr txBox="1"/>
          <p:nvPr userDrawn="1"/>
        </p:nvSpPr>
        <p:spPr>
          <a:xfrm rot="16200000">
            <a:off x="-743157" y="3368073"/>
            <a:ext cx="12939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bg1">
                    <a:lumMod val="65000"/>
                  </a:schemeClr>
                </a:solidFill>
              </a:rPr>
              <a:t>Дополнительная</a:t>
            </a:r>
          </a:p>
        </p:txBody>
      </p:sp>
    </p:spTree>
    <p:extLst>
      <p:ext uri="{BB962C8B-B14F-4D97-AF65-F5344CB8AC3E}">
        <p14:creationId xmlns:p14="http://schemas.microsoft.com/office/powerpoint/2010/main" val="25115146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067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Shape 154" hidden="1">
            <a:extLst>
              <a:ext uri="{FF2B5EF4-FFF2-40B4-BE49-F238E27FC236}">
                <a16:creationId xmlns:a16="http://schemas.microsoft.com/office/drawing/2014/main" id="{51DE14E4-8446-4FAB-BEFF-68D0CF8BF891}"/>
              </a:ext>
            </a:extLst>
          </p:cNvPr>
          <p:cNvGrpSpPr/>
          <p:nvPr userDrawn="1"/>
        </p:nvGrpSpPr>
        <p:grpSpPr>
          <a:xfrm>
            <a:off x="8461375" y="6416675"/>
            <a:ext cx="1444625" cy="443917"/>
            <a:chOff x="5575242" y="4472723"/>
            <a:chExt cx="2200445" cy="670795"/>
          </a:xfrm>
        </p:grpSpPr>
        <p:sp>
          <p:nvSpPr>
            <p:cNvPr id="25" name="Shape 155">
              <a:extLst>
                <a:ext uri="{FF2B5EF4-FFF2-40B4-BE49-F238E27FC236}">
                  <a16:creationId xmlns:a16="http://schemas.microsoft.com/office/drawing/2014/main" id="{5E5C91D1-A9CF-4F8F-B853-71F69A62BBBE}"/>
                </a:ext>
              </a:extLst>
            </p:cNvPr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" name="Shape 156">
              <a:extLst>
                <a:ext uri="{FF2B5EF4-FFF2-40B4-BE49-F238E27FC236}">
                  <a16:creationId xmlns:a16="http://schemas.microsoft.com/office/drawing/2014/main" id="{4533F989-EF49-488F-A32E-F3B1E689B2E4}"/>
                </a:ext>
              </a:extLst>
            </p:cNvPr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0" name="Shape 157">
                <a:extLst>
                  <a:ext uri="{FF2B5EF4-FFF2-40B4-BE49-F238E27FC236}">
                    <a16:creationId xmlns:a16="http://schemas.microsoft.com/office/drawing/2014/main" id="{6B1D5A1E-B186-4769-9B7E-B51393E98FE8}"/>
                  </a:ext>
                </a:extLst>
              </p:cNvPr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BAD2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Shape 158">
                <a:extLst>
                  <a:ext uri="{FF2B5EF4-FFF2-40B4-BE49-F238E27FC236}">
                    <a16:creationId xmlns:a16="http://schemas.microsoft.com/office/drawing/2014/main" id="{DA0E3548-AACD-498C-B6B1-30D25BD3FB03}"/>
                  </a:ext>
                </a:extLst>
              </p:cNvPr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BAD2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" name="Shape 159">
              <a:extLst>
                <a:ext uri="{FF2B5EF4-FFF2-40B4-BE49-F238E27FC236}">
                  <a16:creationId xmlns:a16="http://schemas.microsoft.com/office/drawing/2014/main" id="{F73182AC-24A9-46E7-996E-6EDCB0021ECA}"/>
                </a:ext>
              </a:extLst>
            </p:cNvPr>
            <p:cNvGrpSpPr/>
            <p:nvPr/>
          </p:nvGrpSpPr>
          <p:grpSpPr>
            <a:xfrm flipH="1">
              <a:off x="5578209" y="4646738"/>
              <a:ext cx="2197477" cy="304563"/>
              <a:chOff x="-5813838" y="330075"/>
              <a:chExt cx="12262704" cy="1699569"/>
            </a:xfrm>
          </p:grpSpPr>
          <p:sp>
            <p:nvSpPr>
              <p:cNvPr id="28" name="Shape 160">
                <a:extLst>
                  <a:ext uri="{FF2B5EF4-FFF2-40B4-BE49-F238E27FC236}">
                    <a16:creationId xmlns:a16="http://schemas.microsoft.com/office/drawing/2014/main" id="{9FDFD4F3-BF67-4B02-9DB4-C042EEF99510}"/>
                  </a:ext>
                </a:extLst>
              </p:cNvPr>
              <p:cNvSpPr/>
              <p:nvPr/>
            </p:nvSpPr>
            <p:spPr>
              <a:xfrm>
                <a:off x="-5813838" y="330142"/>
                <a:ext cx="10598888" cy="1699502"/>
              </a:xfrm>
              <a:prstGeom prst="rect">
                <a:avLst/>
              </a:prstGeom>
              <a:solidFill>
                <a:srgbClr val="303D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Shape 161">
                <a:extLst>
                  <a:ext uri="{FF2B5EF4-FFF2-40B4-BE49-F238E27FC236}">
                    <a16:creationId xmlns:a16="http://schemas.microsoft.com/office/drawing/2014/main" id="{FC899D5A-56BD-4BAE-B6A9-CD027D58FF59}"/>
                  </a:ext>
                </a:extLst>
              </p:cNvPr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303D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2840781-DBBD-4F2C-AC9B-5A0DD101E5B5}"/>
              </a:ext>
            </a:extLst>
          </p:cNvPr>
          <p:cNvCxnSpPr>
            <a:cxnSpLocks/>
          </p:cNvCxnSpPr>
          <p:nvPr/>
        </p:nvCxnSpPr>
        <p:spPr>
          <a:xfrm>
            <a:off x="637563" y="441325"/>
            <a:ext cx="8632272" cy="0"/>
          </a:xfrm>
          <a:prstGeom prst="line">
            <a:avLst/>
          </a:prstGeom>
          <a:ln>
            <a:solidFill>
              <a:srgbClr val="BAD2D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Номер слайда 8">
            <a:extLst>
              <a:ext uri="{FF2B5EF4-FFF2-40B4-BE49-F238E27FC236}">
                <a16:creationId xmlns:a16="http://schemas.microsoft.com/office/drawing/2014/main" id="{2C6EE647-B02A-4144-9FD4-0BEF42822BC5}"/>
              </a:ext>
            </a:extLst>
          </p:cNvPr>
          <p:cNvSpPr txBox="1">
            <a:spLocks/>
          </p:cNvSpPr>
          <p:nvPr/>
        </p:nvSpPr>
        <p:spPr>
          <a:xfrm>
            <a:off x="8616193" y="6435178"/>
            <a:ext cx="400050" cy="36512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5223F53-C521-4E48-99B8-6F7FA459449B}" type="slidenum">
              <a:rPr lang="ru-RU" b="0" smtClean="0">
                <a:solidFill>
                  <a:srgbClr val="7B98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b="0" dirty="0">
              <a:solidFill>
                <a:srgbClr val="7B98A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4. Footnote" hidden="1">
            <a:extLst>
              <a:ext uri="{FF2B5EF4-FFF2-40B4-BE49-F238E27FC236}">
                <a16:creationId xmlns:a16="http://schemas.microsoft.com/office/drawing/2014/main" id="{6EB4C65A-7AF2-4DBA-96D8-269AC55ED58A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84200" y="6402233"/>
            <a:ext cx="7372350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defTabSz="854075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854075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854075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854075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854075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854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854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854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854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800" b="1" i="0" kern="1200" dirty="0">
                <a:solidFill>
                  <a:srgbClr val="202945"/>
                </a:solidFill>
                <a:effectLst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Нижний колонтитул. Наименование предприятия Холдинга «Швабе»</a:t>
            </a:r>
            <a:r>
              <a:rPr lang="en-US" altLang="ru-RU" sz="800" b="1" i="0" kern="1200" dirty="0">
                <a:solidFill>
                  <a:srgbClr val="202945"/>
                </a:solidFill>
                <a:effectLst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Calibri </a:t>
            </a:r>
            <a:r>
              <a:rPr lang="ru-RU" altLang="ru-RU" sz="800" b="1" i="0" kern="1200" dirty="0">
                <a:solidFill>
                  <a:srgbClr val="202945"/>
                </a:solidFill>
                <a:effectLst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полужирный</a:t>
            </a:r>
            <a:r>
              <a:rPr lang="en-US" altLang="ru-RU" sz="800" b="1" i="0" kern="1200" dirty="0">
                <a:solidFill>
                  <a:srgbClr val="202945"/>
                </a:solidFill>
                <a:effectLst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– 8 pt. </a:t>
            </a:r>
            <a:endParaRPr lang="ru-RU" altLang="ru-RU" sz="800" b="1" dirty="0">
              <a:solidFill>
                <a:srgbClr val="202945"/>
              </a:solidFill>
              <a:latin typeface="+mn-lt"/>
            </a:endParaRPr>
          </a:p>
        </p:txBody>
      </p:sp>
      <p:sp>
        <p:nvSpPr>
          <p:cNvPr id="32" name="Rectangle 22">
            <a:extLst>
              <a:ext uri="{FF2B5EF4-FFF2-40B4-BE49-F238E27FC236}">
                <a16:creationId xmlns:a16="http://schemas.microsoft.com/office/drawing/2014/main" id="{8B27A485-242D-4C57-95FF-1C2C21930297}"/>
              </a:ext>
            </a:extLst>
          </p:cNvPr>
          <p:cNvSpPr>
            <a:spLocks noChangeArrowheads="1"/>
          </p:cNvSpPr>
          <p:nvPr userDrawn="1"/>
        </p:nvSpPr>
        <p:spPr bwMode="ltGray">
          <a:xfrm>
            <a:off x="5416234" y="6521684"/>
            <a:ext cx="3290324" cy="16927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bIns="0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sz="800" b="0" dirty="0">
                <a:solidFill>
                  <a:srgbClr val="7B98AC"/>
                </a:solidFill>
                <a:latin typeface="+mn-lt"/>
              </a:rPr>
              <a:t>Документ является собственностью Холдинговой компании АО «Швабе»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2E8EC8A-D33D-4A4B-80CC-4882E907A960}"/>
              </a:ext>
            </a:extLst>
          </p:cNvPr>
          <p:cNvSpPr/>
          <p:nvPr userDrawn="1"/>
        </p:nvSpPr>
        <p:spPr>
          <a:xfrm>
            <a:off x="0" y="-2326"/>
            <a:ext cx="9906000" cy="1036800"/>
          </a:xfrm>
          <a:prstGeom prst="rect">
            <a:avLst/>
          </a:prstGeom>
          <a:solidFill>
            <a:srgbClr val="202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7C11EA-B2C7-49B2-9147-5F2ADDDA55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r="16426"/>
          <a:stretch/>
        </p:blipFill>
        <p:spPr>
          <a:xfrm>
            <a:off x="-28575" y="-2585"/>
            <a:ext cx="9934574" cy="103705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696B21E-F62D-4A73-8399-A239D8B9C08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7616" y="335394"/>
            <a:ext cx="971327" cy="2672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04"/>
          <a:stretch/>
        </p:blipFill>
        <p:spPr>
          <a:xfrm>
            <a:off x="6539864" y="1582137"/>
            <a:ext cx="3364532" cy="4707333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8F5E558-41D7-4DE1-83D0-482EA501A423}"/>
              </a:ext>
            </a:extLst>
          </p:cNvPr>
          <p:cNvSpPr/>
          <p:nvPr userDrawn="1"/>
        </p:nvSpPr>
        <p:spPr>
          <a:xfrm>
            <a:off x="-625936" y="2453360"/>
            <a:ext cx="616349" cy="1809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B27A9D1-EB15-4EFD-BCAF-1E6E1FCB72FA}"/>
              </a:ext>
            </a:extLst>
          </p:cNvPr>
          <p:cNvSpPr/>
          <p:nvPr userDrawn="1"/>
        </p:nvSpPr>
        <p:spPr>
          <a:xfrm>
            <a:off x="-625935" y="0"/>
            <a:ext cx="616349" cy="1921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48D371F-50D8-4487-A440-8A6C11BAEBBF}"/>
              </a:ext>
            </a:extLst>
          </p:cNvPr>
          <p:cNvSpPr/>
          <p:nvPr userDrawn="1"/>
        </p:nvSpPr>
        <p:spPr>
          <a:xfrm>
            <a:off x="-518022" y="249749"/>
            <a:ext cx="286357" cy="286357"/>
          </a:xfrm>
          <a:prstGeom prst="rect">
            <a:avLst/>
          </a:prstGeom>
          <a:solidFill>
            <a:srgbClr val="202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202945"/>
              </a:solidFill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D318B2D7-9235-47A6-95F3-230FA8B51264}"/>
              </a:ext>
            </a:extLst>
          </p:cNvPr>
          <p:cNvSpPr/>
          <p:nvPr userDrawn="1"/>
        </p:nvSpPr>
        <p:spPr>
          <a:xfrm>
            <a:off x="-518023" y="815809"/>
            <a:ext cx="286357" cy="286357"/>
          </a:xfrm>
          <a:prstGeom prst="rect">
            <a:avLst/>
          </a:prstGeom>
          <a:solidFill>
            <a:srgbClr val="F28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53057F6-26A4-4716-964C-9BB1BC84035F}"/>
              </a:ext>
            </a:extLst>
          </p:cNvPr>
          <p:cNvSpPr/>
          <p:nvPr userDrawn="1"/>
        </p:nvSpPr>
        <p:spPr>
          <a:xfrm>
            <a:off x="-518023" y="1381869"/>
            <a:ext cx="286357" cy="286357"/>
          </a:xfrm>
          <a:prstGeom prst="rect">
            <a:avLst/>
          </a:prstGeom>
          <a:solidFill>
            <a:srgbClr val="7B98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97894E2-461A-4C10-9F9B-285A8B9830B4}"/>
              </a:ext>
            </a:extLst>
          </p:cNvPr>
          <p:cNvSpPr/>
          <p:nvPr userDrawn="1"/>
        </p:nvSpPr>
        <p:spPr>
          <a:xfrm>
            <a:off x="-531340" y="2638766"/>
            <a:ext cx="286357" cy="286357"/>
          </a:xfrm>
          <a:prstGeom prst="rect">
            <a:avLst/>
          </a:prstGeom>
          <a:solidFill>
            <a:srgbClr val="BAD2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AA1FF50-6AAC-4176-9892-7A5A0A305ACA}"/>
              </a:ext>
            </a:extLst>
          </p:cNvPr>
          <p:cNvSpPr/>
          <p:nvPr userDrawn="1"/>
        </p:nvSpPr>
        <p:spPr>
          <a:xfrm>
            <a:off x="-531341" y="3204826"/>
            <a:ext cx="286357" cy="286357"/>
          </a:xfrm>
          <a:prstGeom prst="rect">
            <a:avLst/>
          </a:prstGeom>
          <a:solidFill>
            <a:srgbClr val="FF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2CBDA4B-06F2-4227-9C68-BF5C18E68E6C}"/>
              </a:ext>
            </a:extLst>
          </p:cNvPr>
          <p:cNvSpPr/>
          <p:nvPr userDrawn="1"/>
        </p:nvSpPr>
        <p:spPr>
          <a:xfrm>
            <a:off x="-531341" y="3770886"/>
            <a:ext cx="286357" cy="286357"/>
          </a:xfrm>
          <a:prstGeom prst="rect">
            <a:avLst/>
          </a:prstGeom>
          <a:solidFill>
            <a:srgbClr val="FFD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42" name="TextBox 28">
            <a:extLst>
              <a:ext uri="{FF2B5EF4-FFF2-40B4-BE49-F238E27FC236}">
                <a16:creationId xmlns:a16="http://schemas.microsoft.com/office/drawing/2014/main" id="{E3B8049C-3559-4B03-8F19-1DB2F080BB7F}"/>
              </a:ext>
            </a:extLst>
          </p:cNvPr>
          <p:cNvSpPr txBox="1"/>
          <p:nvPr userDrawn="1"/>
        </p:nvSpPr>
        <p:spPr>
          <a:xfrm rot="16200000">
            <a:off x="-2779077" y="1861785"/>
            <a:ext cx="3974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tx1"/>
                </a:solidFill>
              </a:rPr>
              <a:t>Для удобства окрашивания объектов при использовании «пипетки»</a:t>
            </a:r>
          </a:p>
        </p:txBody>
      </p:sp>
      <p:sp>
        <p:nvSpPr>
          <p:cNvPr id="43" name="TextBox 30">
            <a:extLst>
              <a:ext uri="{FF2B5EF4-FFF2-40B4-BE49-F238E27FC236}">
                <a16:creationId xmlns:a16="http://schemas.microsoft.com/office/drawing/2014/main" id="{E37524A5-36E7-45EF-8051-D787B08FADB2}"/>
              </a:ext>
            </a:extLst>
          </p:cNvPr>
          <p:cNvSpPr txBox="1"/>
          <p:nvPr userDrawn="1"/>
        </p:nvSpPr>
        <p:spPr>
          <a:xfrm rot="16200000">
            <a:off x="-521493" y="1235593"/>
            <a:ext cx="8274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bg1">
                    <a:lumMod val="65000"/>
                  </a:schemeClr>
                </a:solidFill>
              </a:rPr>
              <a:t>Основная</a:t>
            </a:r>
          </a:p>
        </p:txBody>
      </p:sp>
      <p:sp>
        <p:nvSpPr>
          <p:cNvPr id="44" name="TextBox 32">
            <a:extLst>
              <a:ext uri="{FF2B5EF4-FFF2-40B4-BE49-F238E27FC236}">
                <a16:creationId xmlns:a16="http://schemas.microsoft.com/office/drawing/2014/main" id="{CF21B7D9-9C62-4DE1-915E-81EE7B25F771}"/>
              </a:ext>
            </a:extLst>
          </p:cNvPr>
          <p:cNvSpPr txBox="1"/>
          <p:nvPr userDrawn="1"/>
        </p:nvSpPr>
        <p:spPr>
          <a:xfrm rot="16200000">
            <a:off x="-743157" y="3368073"/>
            <a:ext cx="12939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bg1">
                    <a:lumMod val="65000"/>
                  </a:schemeClr>
                </a:solidFill>
              </a:rPr>
              <a:t>Дополнительная</a:t>
            </a:r>
          </a:p>
        </p:txBody>
      </p:sp>
    </p:spTree>
    <p:extLst>
      <p:ext uri="{BB962C8B-B14F-4D97-AF65-F5344CB8AC3E}">
        <p14:creationId xmlns:p14="http://schemas.microsoft.com/office/powerpoint/2010/main" val="638869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2" r:id="rId4"/>
    <p:sldLayoutId id="2147484163" r:id="rId5"/>
    <p:sldLayoutId id="2147484164" r:id="rId6"/>
    <p:sldLayoutId id="2147484165" r:id="rId7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ru-RU" sz="2000" b="1" kern="1200" dirty="0">
          <a:solidFill>
            <a:srgbClr val="202945"/>
          </a:solidFill>
          <a:latin typeface="+mn-lt"/>
          <a:ea typeface="+mn-ea"/>
          <a:cs typeface="+mn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02945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02945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02945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02945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02945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02945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02945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02945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625" userDrawn="1">
          <p15:clr>
            <a:srgbClr val="F26B43"/>
          </p15:clr>
        </p15:guide>
        <p15:guide id="3" pos="56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F63D7821-019F-45B9-AA9A-B1B99CDBE61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715110" y="2561055"/>
            <a:ext cx="4803451" cy="6173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0" dirty="0"/>
              <a:t>ПРАКТИКА УЧАСТИЯ ОРГАНИЗАЦИЙ ОПК В ГОСУДАРСТВЕННЫХ ЗАКУПКАХ</a:t>
            </a:r>
          </a:p>
        </p:txBody>
      </p:sp>
      <p:sp>
        <p:nvSpPr>
          <p:cNvPr id="2" name="Shape 79">
            <a:extLst>
              <a:ext uri="{FF2B5EF4-FFF2-40B4-BE49-F238E27FC236}">
                <a16:creationId xmlns:a16="http://schemas.microsoft.com/office/drawing/2014/main" id="{C3E48FCC-AFFF-AE30-C90A-B0EF9381C3FE}"/>
              </a:ext>
            </a:extLst>
          </p:cNvPr>
          <p:cNvSpPr/>
          <p:nvPr/>
        </p:nvSpPr>
        <p:spPr>
          <a:xfrm>
            <a:off x="3315266" y="4879296"/>
            <a:ext cx="6002791" cy="132343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1346200" indent="-1346200" algn="l"/>
            <a:r>
              <a:rPr sz="1600" dirty="0">
                <a:solidFill>
                  <a:srgbClr val="202945"/>
                </a:solidFill>
                <a:latin typeface="+mn-lt"/>
                <a:ea typeface="+mn-ea"/>
                <a:cs typeface="+mn-cs"/>
              </a:rPr>
              <a:t>ДОКЛАДЧИК:  </a:t>
            </a:r>
            <a:r>
              <a:rPr lang="ru-RU" sz="1600" dirty="0">
                <a:solidFill>
                  <a:srgbClr val="202945"/>
                </a:solidFill>
                <a:latin typeface="+mn-lt"/>
                <a:ea typeface="+mn-ea"/>
                <a:cs typeface="+mn-cs"/>
              </a:rPr>
              <a:t>  Борисов Лев Валерьевич</a:t>
            </a:r>
            <a:r>
              <a:rPr sz="1600" dirty="0">
                <a:solidFill>
                  <a:srgbClr val="202945"/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pPr marL="1346200" indent="-93662" algn="l"/>
            <a:r>
              <a:rPr lang="ru-RU" sz="1600" dirty="0">
                <a:solidFill>
                  <a:srgbClr val="202945"/>
                </a:solidFill>
                <a:latin typeface="+mn-lt"/>
                <a:ea typeface="+mn-ea"/>
                <a:cs typeface="+mn-cs"/>
              </a:rPr>
              <a:t>  заместитель генерального директора  </a:t>
            </a:r>
            <a:r>
              <a:rPr lang="ru-RU" sz="1600" dirty="0">
                <a:solidFill>
                  <a:srgbClr val="202945"/>
                </a:solidFill>
              </a:rPr>
              <a:t>по развитию</a:t>
            </a:r>
          </a:p>
          <a:p>
            <a:pPr marL="1346200" indent="-93662" algn="l"/>
            <a:r>
              <a:rPr lang="ru-RU" sz="1600" dirty="0">
                <a:solidFill>
                  <a:srgbClr val="202945"/>
                </a:solidFill>
              </a:rPr>
              <a:t>  продаж продукции гражданского и двойного назначения холдинга «Швабе» (входит </a:t>
            </a:r>
            <a:r>
              <a:rPr lang="ru-RU" sz="1600">
                <a:solidFill>
                  <a:srgbClr val="202945"/>
                </a:solidFill>
              </a:rPr>
              <a:t>в Госкорпорацию «Ростех»)</a:t>
            </a:r>
            <a:endParaRPr lang="ru-RU" sz="1600" dirty="0">
              <a:solidFill>
                <a:srgbClr val="202945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0488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утренний, поезд, люди, станция&#10;&#10;Автоматически созданное описание">
            <a:extLst>
              <a:ext uri="{FF2B5EF4-FFF2-40B4-BE49-F238E27FC236}">
                <a16:creationId xmlns:a16="http://schemas.microsoft.com/office/drawing/2014/main" id="{4502A783-A652-4B47-AA5F-474B36F7B9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539"/>
          <a:stretch/>
        </p:blipFill>
        <p:spPr>
          <a:xfrm>
            <a:off x="0" y="1016000"/>
            <a:ext cx="9906000" cy="5842000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853DEF24-23DA-47B3-B0DB-013D4BB2C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2188" y="611621"/>
            <a:ext cx="4586156" cy="369332"/>
          </a:xfrm>
        </p:spPr>
        <p:txBody>
          <a:bodyPr/>
          <a:lstStyle/>
          <a:p>
            <a:r>
              <a:rPr lang="ru-RU" dirty="0"/>
              <a:t>ХОЛДИНГ СЕГОДНЯ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A41AE1-FB9E-4036-A392-4EC18EC7C3B4}"/>
              </a:ext>
            </a:extLst>
          </p:cNvPr>
          <p:cNvSpPr/>
          <p:nvPr/>
        </p:nvSpPr>
        <p:spPr>
          <a:xfrm>
            <a:off x="0" y="4038367"/>
            <a:ext cx="9906000" cy="2842407"/>
          </a:xfrm>
          <a:prstGeom prst="rect">
            <a:avLst/>
          </a:prstGeom>
          <a:solidFill>
            <a:srgbClr val="20294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DB5917D-E981-4C01-8D3A-DE288CF0352F}"/>
              </a:ext>
            </a:extLst>
          </p:cNvPr>
          <p:cNvSpPr/>
          <p:nvPr/>
        </p:nvSpPr>
        <p:spPr>
          <a:xfrm>
            <a:off x="2610035" y="4656464"/>
            <a:ext cx="64335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«Швабе» – российский инновационный Холдинг, входит в Государственную корпорацию «Ростех», работающий  в сфере оптической науки и оптико-электронного приборостроения, медицинского оборудования. 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872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8">
            <a:extLst>
              <a:ext uri="{FF2B5EF4-FFF2-40B4-BE49-F238E27FC236}">
                <a16:creationId xmlns:a16="http://schemas.microsoft.com/office/drawing/2014/main" id="{19FDE36B-665A-42E3-A363-F11B896A3CB8}"/>
              </a:ext>
            </a:extLst>
          </p:cNvPr>
          <p:cNvSpPr txBox="1">
            <a:spLocks/>
          </p:cNvSpPr>
          <p:nvPr/>
        </p:nvSpPr>
        <p:spPr>
          <a:xfrm>
            <a:off x="5059091" y="1555601"/>
            <a:ext cx="4151311" cy="532258"/>
          </a:xfrm>
          <a:prstGeom prst="rect">
            <a:avLst/>
          </a:prstGeom>
        </p:spPr>
        <p:txBody>
          <a:bodyPr lIns="0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 baseline="0">
                <a:solidFill>
                  <a:srgbClr val="202945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30238" indent="-17303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Холдинг «Швабе» производит широкий спектр наукоемких </a:t>
            </a:r>
            <a:r>
              <a:rPr lang="ru-RU" sz="1600" b="1" dirty="0"/>
              <a:t>медицинских изделий</a:t>
            </a:r>
            <a:r>
              <a:rPr lang="ru-RU" sz="1600" dirty="0"/>
              <a:t>: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58938077-4208-4AAF-880F-32B80BDEE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2188" y="619130"/>
            <a:ext cx="8769349" cy="369332"/>
          </a:xfrm>
        </p:spPr>
        <p:txBody>
          <a:bodyPr/>
          <a:lstStyle/>
          <a:p>
            <a:r>
              <a:rPr lang="ru-RU" dirty="0"/>
              <a:t>ЗДРАВООХРАНЕНИЕ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13B3769B-2B9F-4590-96DA-DAC8D864A4B3}"/>
              </a:ext>
            </a:extLst>
          </p:cNvPr>
          <p:cNvSpPr txBox="1">
            <a:spLocks/>
          </p:cNvSpPr>
          <p:nvPr/>
        </p:nvSpPr>
        <p:spPr>
          <a:xfrm>
            <a:off x="5059091" y="2485720"/>
            <a:ext cx="4049712" cy="338555"/>
          </a:xfrm>
          <a:prstGeom prst="rect">
            <a:avLst/>
          </a:prstGeom>
        </p:spPr>
        <p:txBody>
          <a:bodyPr lIns="0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 baseline="0">
                <a:solidFill>
                  <a:srgbClr val="202945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30238" indent="-17303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/>
              <a:t>Неонатальное оборудование.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/>
              <a:t>Оборудование для анестезиологии и реанимации.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/>
              <a:t>Приборы для предупреждения распространения и лечения COVID-19 и его последствий.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/>
              <a:t>Оборудование для кардиологии.</a:t>
            </a:r>
            <a:endParaRPr lang="ru-RU" sz="1600" dirty="0"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/>
              <a:t>Оборудование для офтальмологии.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b="1" dirty="0">
              <a:solidFill>
                <a:srgbClr val="FF0000"/>
              </a:solidFill>
              <a:ea typeface="Calibri" panose="020F0502020204030204" pitchFamily="34" charset="0"/>
            </a:endParaRPr>
          </a:p>
        </p:txBody>
      </p:sp>
      <p:sp>
        <p:nvSpPr>
          <p:cNvPr id="12" name="Объект 8">
            <a:extLst>
              <a:ext uri="{FF2B5EF4-FFF2-40B4-BE49-F238E27FC236}">
                <a16:creationId xmlns:a16="http://schemas.microsoft.com/office/drawing/2014/main" id="{C4B67F60-3755-4333-A7AB-31B4D77232D6}"/>
              </a:ext>
            </a:extLst>
          </p:cNvPr>
          <p:cNvSpPr txBox="1">
            <a:spLocks/>
          </p:cNvSpPr>
          <p:nvPr/>
        </p:nvSpPr>
        <p:spPr>
          <a:xfrm>
            <a:off x="4356146" y="4516452"/>
            <a:ext cx="4252912" cy="338554"/>
          </a:xfrm>
          <a:prstGeom prst="rect">
            <a:avLst/>
          </a:prstGeom>
        </p:spPr>
        <p:txBody>
          <a:bodyPr lIns="0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 baseline="0">
                <a:solidFill>
                  <a:srgbClr val="202945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30238" indent="-17303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b="1" dirty="0">
              <a:solidFill>
                <a:srgbClr val="FF0000"/>
              </a:solidFill>
              <a:ea typeface="Calibri" panose="020F0502020204030204" pitchFamily="34" charset="0"/>
            </a:endParaRPr>
          </a:p>
        </p:txBody>
      </p:sp>
      <p:pic>
        <p:nvPicPr>
          <p:cNvPr id="8" name="Рисунок 7" descr="Изображение выглядит как внутренний, стол, раковина, кухня&#10;&#10;Автоматически созданное описание">
            <a:extLst>
              <a:ext uri="{FF2B5EF4-FFF2-40B4-BE49-F238E27FC236}">
                <a16:creationId xmlns:a16="http://schemas.microsoft.com/office/drawing/2014/main" id="{22EFD0D4-C0E1-4556-85A8-1B430F4864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0"/>
          <a:stretch/>
        </p:blipFill>
        <p:spPr>
          <a:xfrm>
            <a:off x="0" y="1028700"/>
            <a:ext cx="4151312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0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D3A3E1C8-2349-4109-8630-2825C8EBC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8881" y="627608"/>
            <a:ext cx="9292514" cy="369332"/>
          </a:xfrm>
        </p:spPr>
        <p:txBody>
          <a:bodyPr/>
          <a:lstStyle/>
          <a:p>
            <a:r>
              <a:rPr lang="ru-RU" dirty="0"/>
              <a:t>МЕРЫ ГОСУДАРСТВЕННОЙ ПОДДЕРЖКИ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02DB87FB-133A-E1CC-7D18-52E79A3AC93A}"/>
              </a:ext>
            </a:extLst>
          </p:cNvPr>
          <p:cNvSpPr/>
          <p:nvPr/>
        </p:nvSpPr>
        <p:spPr>
          <a:xfrm>
            <a:off x="5418763" y="2211983"/>
            <a:ext cx="4487238" cy="1269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202945"/>
                </a:solidFill>
              </a:rPr>
              <a:t>ВЫПОЛНЕНИЕ КОМПЛЕКСНЫХ ПРОЕКТОВ</a:t>
            </a:r>
          </a:p>
          <a:p>
            <a:pPr lvl="0"/>
            <a:endParaRPr lang="ru-RU" sz="1050" dirty="0">
              <a:solidFill>
                <a:srgbClr val="202945"/>
              </a:solidFill>
            </a:endParaRPr>
          </a:p>
          <a:p>
            <a:r>
              <a:rPr lang="ru-RU" sz="1200" dirty="0">
                <a:solidFill>
                  <a:srgbClr val="202945"/>
                </a:solidFill>
              </a:rPr>
              <a:t>Субсидии кредитным организациям (по Постановлению Правительства РФ от 31.12.2020г. №2438) на возмещение недополученных доходов по кредитам, выданным подрядным организациям на досрочное исполнение контрактов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5F52BF0C-31C9-7A09-14E2-E0C266FA9CE4}"/>
              </a:ext>
            </a:extLst>
          </p:cNvPr>
          <p:cNvSpPr/>
          <p:nvPr/>
        </p:nvSpPr>
        <p:spPr>
          <a:xfrm>
            <a:off x="5418763" y="3971998"/>
            <a:ext cx="392178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202945"/>
                </a:solidFill>
              </a:rPr>
              <a:t>ПОПОЛНЕНИЕ ОБОРОТНЫХ СРЕДСТВ</a:t>
            </a:r>
          </a:p>
          <a:p>
            <a:pPr lvl="0"/>
            <a:endParaRPr lang="ru-RU" sz="1050" b="1" dirty="0">
              <a:solidFill>
                <a:srgbClr val="202945"/>
              </a:solidFill>
            </a:endParaRPr>
          </a:p>
          <a:p>
            <a:pPr lvl="0"/>
            <a:r>
              <a:rPr lang="ru-RU" sz="1200" dirty="0">
                <a:solidFill>
                  <a:srgbClr val="202945"/>
                </a:solidFill>
              </a:rPr>
              <a:t>Кредиты по Постановлению Правительства РФ от 18.04.2022 №686 (ред. от 21.10.2022)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5DDA496-528B-8D94-E551-814AE6C8A0EB}"/>
              </a:ext>
            </a:extLst>
          </p:cNvPr>
          <p:cNvSpPr/>
          <p:nvPr/>
        </p:nvSpPr>
        <p:spPr>
          <a:xfrm>
            <a:off x="1241228" y="4145073"/>
            <a:ext cx="3618297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202945"/>
                </a:solidFill>
              </a:rPr>
              <a:t>ЭКСПОРТ</a:t>
            </a:r>
          </a:p>
          <a:p>
            <a:pPr lvl="0"/>
            <a:endParaRPr lang="ru-RU" sz="1050" dirty="0">
              <a:solidFill>
                <a:srgbClr val="202945"/>
              </a:solidFill>
            </a:endParaRPr>
          </a:p>
          <a:p>
            <a:pPr lvl="0"/>
            <a:r>
              <a:rPr lang="ru-RU" sz="1200" dirty="0">
                <a:solidFill>
                  <a:srgbClr val="202945"/>
                </a:solidFill>
              </a:rPr>
              <a:t>Компенсация части затрат, связанных с регистрацией, сертификацией, транспортировкой по Постановлениям Правительства РФ: от 15.12.2016 №1368, от 30.04.2021 г. №687, от 26.04.2017 г. №496</a:t>
            </a:r>
          </a:p>
        </p:txBody>
      </p:sp>
      <p:pic>
        <p:nvPicPr>
          <p:cNvPr id="60" name="Picture 3">
            <a:extLst>
              <a:ext uri="{FF2B5EF4-FFF2-40B4-BE49-F238E27FC236}">
                <a16:creationId xmlns:a16="http://schemas.microsoft.com/office/drawing/2014/main" id="{57B9081E-22E8-80F7-696E-9F902EAF7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63063"/>
          <a:stretch/>
        </p:blipFill>
        <p:spPr bwMode="ltGray">
          <a:xfrm>
            <a:off x="460632" y="4145072"/>
            <a:ext cx="707303" cy="67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3" descr="minpromtorglog">
            <a:extLst>
              <a:ext uri="{FF2B5EF4-FFF2-40B4-BE49-F238E27FC236}">
                <a16:creationId xmlns:a16="http://schemas.microsoft.com/office/drawing/2014/main" id="{A62CF126-2D35-2A46-BEAE-D2AE98581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r="77389"/>
          <a:stretch/>
        </p:blipFill>
        <p:spPr bwMode="auto">
          <a:xfrm>
            <a:off x="4904177" y="3971997"/>
            <a:ext cx="463007" cy="50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Параллелограмм 61">
            <a:extLst>
              <a:ext uri="{FF2B5EF4-FFF2-40B4-BE49-F238E27FC236}">
                <a16:creationId xmlns:a16="http://schemas.microsoft.com/office/drawing/2014/main" id="{F721FB9E-E80B-FA52-D16D-14703E46B736}"/>
              </a:ext>
            </a:extLst>
          </p:cNvPr>
          <p:cNvSpPr/>
          <p:nvPr/>
        </p:nvSpPr>
        <p:spPr>
          <a:xfrm flipH="1">
            <a:off x="1320655" y="4483043"/>
            <a:ext cx="3240000" cy="56208"/>
          </a:xfrm>
          <a:prstGeom prst="parallelogram">
            <a:avLst/>
          </a:prstGeom>
          <a:solidFill>
            <a:srgbClr val="202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араллелограмм 62">
            <a:extLst>
              <a:ext uri="{FF2B5EF4-FFF2-40B4-BE49-F238E27FC236}">
                <a16:creationId xmlns:a16="http://schemas.microsoft.com/office/drawing/2014/main" id="{4B4318CA-1208-239F-97BA-260A67E00C63}"/>
              </a:ext>
            </a:extLst>
          </p:cNvPr>
          <p:cNvSpPr/>
          <p:nvPr/>
        </p:nvSpPr>
        <p:spPr>
          <a:xfrm flipH="1">
            <a:off x="5540236" y="2523226"/>
            <a:ext cx="3492000" cy="56208"/>
          </a:xfrm>
          <a:prstGeom prst="parallelogram">
            <a:avLst/>
          </a:prstGeom>
          <a:solidFill>
            <a:srgbClr val="F28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араллелограмм 63">
            <a:extLst>
              <a:ext uri="{FF2B5EF4-FFF2-40B4-BE49-F238E27FC236}">
                <a16:creationId xmlns:a16="http://schemas.microsoft.com/office/drawing/2014/main" id="{0B31DB81-8EE0-A5D8-BC6A-55537938614C}"/>
              </a:ext>
            </a:extLst>
          </p:cNvPr>
          <p:cNvSpPr/>
          <p:nvPr/>
        </p:nvSpPr>
        <p:spPr>
          <a:xfrm flipH="1">
            <a:off x="5540236" y="4302858"/>
            <a:ext cx="3492000" cy="56208"/>
          </a:xfrm>
          <a:prstGeom prst="parallelogram">
            <a:avLst/>
          </a:prstGeom>
          <a:solidFill>
            <a:srgbClr val="FFD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6" name="Picture 1">
            <a:extLst>
              <a:ext uri="{FF2B5EF4-FFF2-40B4-BE49-F238E27FC236}">
                <a16:creationId xmlns:a16="http://schemas.microsoft.com/office/drawing/2014/main" id="{C080D9D1-55FE-CDD2-6CA9-3FC96B10E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21" y="2183211"/>
            <a:ext cx="596058" cy="56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C1708C3F-588A-28FA-6638-242080599503}"/>
              </a:ext>
            </a:extLst>
          </p:cNvPr>
          <p:cNvGrpSpPr/>
          <p:nvPr/>
        </p:nvGrpSpPr>
        <p:grpSpPr>
          <a:xfrm>
            <a:off x="311398" y="1508179"/>
            <a:ext cx="4502144" cy="1001019"/>
            <a:chOff x="241687" y="3750792"/>
            <a:chExt cx="4502144" cy="1001019"/>
          </a:xfrm>
        </p:grpSpPr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3A025AB0-3B65-AD50-24C5-A1818AB6A229}"/>
                </a:ext>
              </a:extLst>
            </p:cNvPr>
            <p:cNvSpPr/>
            <p:nvPr/>
          </p:nvSpPr>
          <p:spPr>
            <a:xfrm>
              <a:off x="1241229" y="3851565"/>
              <a:ext cx="3502602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b="1" dirty="0">
                  <a:solidFill>
                    <a:srgbClr val="202945"/>
                  </a:solidFill>
                </a:rPr>
                <a:t>ПРОИЗВОДСТВО</a:t>
              </a:r>
            </a:p>
            <a:p>
              <a:pPr lvl="0"/>
              <a:endParaRPr lang="ru-RU" sz="1050" dirty="0">
                <a:solidFill>
                  <a:srgbClr val="202945"/>
                </a:solidFill>
              </a:endParaRPr>
            </a:p>
            <a:p>
              <a:pPr lvl="0"/>
              <a:r>
                <a:rPr lang="ru-RU" sz="1200" dirty="0">
                  <a:solidFill>
                    <a:srgbClr val="202945"/>
                  </a:solidFill>
                </a:rPr>
                <a:t>Льготные займы по Программе "Противодействие эпидемическим заболеваниям"</a:t>
              </a:r>
            </a:p>
          </p:txBody>
        </p:sp>
        <p:sp>
          <p:nvSpPr>
            <p:cNvPr id="69" name="Параллелограмм 68">
              <a:extLst>
                <a:ext uri="{FF2B5EF4-FFF2-40B4-BE49-F238E27FC236}">
                  <a16:creationId xmlns:a16="http://schemas.microsoft.com/office/drawing/2014/main" id="{61462C79-027E-5FB4-8F8F-803956D53270}"/>
                </a:ext>
              </a:extLst>
            </p:cNvPr>
            <p:cNvSpPr/>
            <p:nvPr/>
          </p:nvSpPr>
          <p:spPr>
            <a:xfrm flipH="1">
              <a:off x="1294969" y="4190118"/>
              <a:ext cx="3240000" cy="56208"/>
            </a:xfrm>
            <a:prstGeom prst="parallelogram">
              <a:avLst/>
            </a:prstGeom>
            <a:solidFill>
              <a:srgbClr val="BAD2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pic>
          <p:nvPicPr>
            <p:cNvPr id="70" name="Picture 2" descr="C:\Users\Itogovanv\AppData\Local\Microsoft\Windows\Temporary Internet Files\Content.Outlook\LWYU7XEN\ФРП.png">
              <a:extLst>
                <a:ext uri="{FF2B5EF4-FFF2-40B4-BE49-F238E27FC236}">
                  <a16:creationId xmlns:a16="http://schemas.microsoft.com/office/drawing/2014/main" id="{10256743-E230-FED9-8A8F-685F8805B7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687" y="3750792"/>
              <a:ext cx="1010918" cy="675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21991D0C-ED90-0072-CCBE-62FB464F729F}"/>
              </a:ext>
            </a:extLst>
          </p:cNvPr>
          <p:cNvGrpSpPr/>
          <p:nvPr/>
        </p:nvGrpSpPr>
        <p:grpSpPr>
          <a:xfrm>
            <a:off x="1249151" y="2876935"/>
            <a:ext cx="3364651" cy="1084912"/>
            <a:chOff x="1241229" y="2590802"/>
            <a:chExt cx="3364651" cy="1084912"/>
          </a:xfrm>
        </p:grpSpPr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8A681AA7-F11F-F518-0775-540CADC071FA}"/>
                </a:ext>
              </a:extLst>
            </p:cNvPr>
            <p:cNvSpPr/>
            <p:nvPr/>
          </p:nvSpPr>
          <p:spPr>
            <a:xfrm>
              <a:off x="1241229" y="2590802"/>
              <a:ext cx="3364651" cy="108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rgbClr val="202945"/>
                  </a:solidFill>
                </a:rPr>
                <a:t>СОЗДАНИЕ ПРОДУКТА</a:t>
              </a:r>
            </a:p>
            <a:p>
              <a:endParaRPr lang="ru-RU" sz="1050" dirty="0">
                <a:solidFill>
                  <a:srgbClr val="202945"/>
                </a:solidFill>
              </a:endParaRPr>
            </a:p>
            <a:p>
              <a:r>
                <a:rPr lang="ru-RU" sz="1200" dirty="0">
                  <a:solidFill>
                    <a:srgbClr val="202945"/>
                  </a:solidFill>
                </a:rPr>
                <a:t>Возмещение части затрат на производство по Постановлению Правительства от 24.10.2013 №1293</a:t>
              </a:r>
            </a:p>
          </p:txBody>
        </p:sp>
        <p:sp>
          <p:nvSpPr>
            <p:cNvPr id="73" name="Параллелограмм 72">
              <a:extLst>
                <a:ext uri="{FF2B5EF4-FFF2-40B4-BE49-F238E27FC236}">
                  <a16:creationId xmlns:a16="http://schemas.microsoft.com/office/drawing/2014/main" id="{71CA71AB-1904-6DAD-AA52-A833BA122CEE}"/>
                </a:ext>
              </a:extLst>
            </p:cNvPr>
            <p:cNvSpPr/>
            <p:nvPr/>
          </p:nvSpPr>
          <p:spPr>
            <a:xfrm flipH="1">
              <a:off x="1320655" y="2909718"/>
              <a:ext cx="3240000" cy="56208"/>
            </a:xfrm>
            <a:prstGeom prst="parallelogram">
              <a:avLst/>
            </a:prstGeom>
            <a:solidFill>
              <a:srgbClr val="7B98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pic>
        <p:nvPicPr>
          <p:cNvPr id="74" name="Picture 2" descr="C:\Users\Itogovanv\AppData\Local\Microsoft\Windows\Temporary Internet Files\Content.Outlook\LWYU7XEN\ФРП.png">
            <a:extLst>
              <a:ext uri="{FF2B5EF4-FFF2-40B4-BE49-F238E27FC236}">
                <a16:creationId xmlns:a16="http://schemas.microsoft.com/office/drawing/2014/main" id="{8718C532-E5EB-8FA4-2953-5860680D4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64" y="2753968"/>
            <a:ext cx="1010918" cy="67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989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630471" y="1865516"/>
            <a:ext cx="4539735" cy="4278909"/>
          </a:xfrm>
          <a:prstGeom prst="roundRect">
            <a:avLst>
              <a:gd name="adj" fmla="val 8643"/>
            </a:avLst>
          </a:prstGeom>
          <a:solidFill>
            <a:schemeClr val="bg1"/>
          </a:solidFill>
          <a:ln w="28575">
            <a:solidFill>
              <a:srgbClr val="7B98AC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i="1" dirty="0">
              <a:solidFill>
                <a:srgbClr val="202945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675" y="1158027"/>
            <a:ext cx="2766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202945"/>
                </a:solidFill>
                <a:cs typeface="Arial" charset="0"/>
              </a:rPr>
              <a:t>ПРОБЛЕМНЫЕ ВОПРОСЫ</a:t>
            </a:r>
          </a:p>
        </p:txBody>
      </p:sp>
      <p:cxnSp>
        <p:nvCxnSpPr>
          <p:cNvPr id="27" name="Google Shape;1553;p18"/>
          <p:cNvCxnSpPr/>
          <p:nvPr/>
        </p:nvCxnSpPr>
        <p:spPr>
          <a:xfrm>
            <a:off x="708366" y="1628800"/>
            <a:ext cx="4371634" cy="0"/>
          </a:xfrm>
          <a:prstGeom prst="straightConnector1">
            <a:avLst/>
          </a:prstGeom>
          <a:noFill/>
          <a:ln w="9525" cap="flat" cmpd="sng">
            <a:solidFill>
              <a:srgbClr val="202945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9" name="Прямоугольник 28"/>
          <p:cNvSpPr/>
          <p:nvPr/>
        </p:nvSpPr>
        <p:spPr>
          <a:xfrm>
            <a:off x="920552" y="4041106"/>
            <a:ext cx="44557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600" dirty="0">
              <a:solidFill>
                <a:srgbClr val="202945"/>
              </a:solidFill>
            </a:endParaRPr>
          </a:p>
          <a:p>
            <a:pPr lvl="0"/>
            <a:endParaRPr lang="ru-RU" sz="1600" dirty="0">
              <a:solidFill>
                <a:srgbClr val="202945"/>
              </a:solidFill>
            </a:endParaRPr>
          </a:p>
          <a:p>
            <a:pPr lvl="0"/>
            <a:endParaRPr lang="ru-RU" sz="1600" dirty="0">
              <a:solidFill>
                <a:srgbClr val="202945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079944" y="2040121"/>
            <a:ext cx="323850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>
                <a:solidFill>
                  <a:srgbClr val="202945"/>
                </a:solidFill>
              </a:rPr>
              <a:t>Усиление контроля за соблюдением национального режима при госзакупках, в</a:t>
            </a:r>
            <a:r>
              <a:rPr lang="ru-RU" altLang="ru-RU" sz="1400" dirty="0">
                <a:solidFill>
                  <a:srgbClr val="202945"/>
                </a:solidFill>
              </a:rPr>
              <a:t>ведение ответственности за невыполнение квот Заказчиками. </a:t>
            </a:r>
          </a:p>
          <a:p>
            <a:pPr lvl="0" algn="just"/>
            <a:r>
              <a:rPr lang="ru-RU" altLang="ru-RU" sz="1400" dirty="0">
                <a:solidFill>
                  <a:srgbClr val="202945"/>
                </a:solidFill>
              </a:rPr>
              <a:t>Предлагаем обязать Заказчиков вначале закупать продукцию отечественного производства с целью выполнения квот</a:t>
            </a:r>
            <a:r>
              <a:rPr lang="en-US" altLang="ru-RU" sz="1400" dirty="0">
                <a:solidFill>
                  <a:srgbClr val="202945"/>
                </a:solidFill>
              </a:rPr>
              <a:t>.</a:t>
            </a:r>
            <a:endParaRPr lang="ru-RU" altLang="ru-RU" sz="1400" dirty="0">
              <a:solidFill>
                <a:srgbClr val="202945"/>
              </a:solidFill>
            </a:endParaRPr>
          </a:p>
          <a:p>
            <a:pPr algn="just"/>
            <a:endParaRPr lang="ru-RU" altLang="ru-RU" sz="1400" dirty="0">
              <a:solidFill>
                <a:srgbClr val="202945"/>
              </a:solidFill>
            </a:endParaRPr>
          </a:p>
          <a:p>
            <a:pPr algn="just"/>
            <a:r>
              <a:rPr lang="ru-RU" altLang="ru-RU" sz="1400" dirty="0">
                <a:solidFill>
                  <a:srgbClr val="202945"/>
                </a:solidFill>
              </a:rPr>
              <a:t>Возможен перенос ключевых продуктовых позиций из ограничений (ПП 878, ПП 102) в запреты (ПП 616).</a:t>
            </a:r>
          </a:p>
          <a:p>
            <a:pPr lvl="0"/>
            <a:endParaRPr lang="ru-RU" sz="1400" dirty="0">
              <a:solidFill>
                <a:srgbClr val="202945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79946" y="1158027"/>
            <a:ext cx="15773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202945"/>
                </a:solidFill>
              </a:rPr>
              <a:t>ПРЕДЛОЖЕНИЯ</a:t>
            </a:r>
          </a:p>
        </p:txBody>
      </p:sp>
      <p:sp>
        <p:nvSpPr>
          <p:cNvPr id="26" name="Равнобедренный треугольник 25"/>
          <p:cNvSpPr/>
          <p:nvPr/>
        </p:nvSpPr>
        <p:spPr>
          <a:xfrm rot="5400000">
            <a:off x="5265075" y="3061887"/>
            <a:ext cx="720000" cy="129569"/>
          </a:xfrm>
          <a:prstGeom prst="triangle">
            <a:avLst/>
          </a:prstGeom>
          <a:solidFill>
            <a:srgbClr val="FFD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Google Shape;1553;p18"/>
          <p:cNvCxnSpPr/>
          <p:nvPr/>
        </p:nvCxnSpPr>
        <p:spPr>
          <a:xfrm>
            <a:off x="6094333" y="1628800"/>
            <a:ext cx="3224120" cy="0"/>
          </a:xfrm>
          <a:prstGeom prst="straightConnector1">
            <a:avLst/>
          </a:prstGeom>
          <a:noFill/>
          <a:ln w="9525" cap="flat" cmpd="sng">
            <a:solidFill>
              <a:srgbClr val="202945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" name="Прямоугольник 12"/>
          <p:cNvSpPr/>
          <p:nvPr/>
        </p:nvSpPr>
        <p:spPr>
          <a:xfrm>
            <a:off x="741119" y="1903847"/>
            <a:ext cx="430612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202945"/>
                </a:solidFill>
              </a:rPr>
              <a:t>Организации ОПК не имеют никаких преференций ни при участии в государственных закупках, ни при получении подтверждения на производимую продукцию.</a:t>
            </a:r>
          </a:p>
          <a:p>
            <a:pPr lvl="0" algn="just"/>
            <a:endParaRPr lang="ru-RU" sz="1400" dirty="0">
              <a:solidFill>
                <a:srgbClr val="202945"/>
              </a:solidFill>
            </a:endParaRPr>
          </a:p>
          <a:p>
            <a:pPr lvl="0" algn="just"/>
            <a:r>
              <a:rPr lang="ru-RU" sz="1400" dirty="0">
                <a:solidFill>
                  <a:srgbClr val="202945"/>
                </a:solidFill>
              </a:rPr>
              <a:t>Существующая система национального режима по факту носит рекомендательный характер. Ограничения и преференции с легкостью обходятся Заказчиками при размещении закупок (</a:t>
            </a:r>
            <a:r>
              <a:rPr lang="ru-RU" sz="1400" i="1" dirty="0">
                <a:solidFill>
                  <a:srgbClr val="202945"/>
                </a:solidFill>
              </a:rPr>
              <a:t>Так, при закупках наркозно-дыхательных аппаратов в РФ только </a:t>
            </a:r>
            <a:r>
              <a:rPr lang="ru-RU" sz="1400" b="1" i="1" dirty="0">
                <a:solidFill>
                  <a:srgbClr val="202945"/>
                </a:solidFill>
              </a:rPr>
              <a:t>23% </a:t>
            </a:r>
            <a:r>
              <a:rPr lang="ru-RU" sz="1400" i="1" dirty="0">
                <a:solidFill>
                  <a:srgbClr val="202945"/>
                </a:solidFill>
              </a:rPr>
              <a:t>в 2022г </a:t>
            </a:r>
            <a:r>
              <a:rPr lang="ru-RU" sz="1400" b="1" i="1" dirty="0">
                <a:solidFill>
                  <a:srgbClr val="202945"/>
                </a:solidFill>
              </a:rPr>
              <a:t>и 20 % </a:t>
            </a:r>
            <a:r>
              <a:rPr lang="ru-RU" sz="1400" i="1" dirty="0">
                <a:solidFill>
                  <a:srgbClr val="202945"/>
                </a:solidFill>
              </a:rPr>
              <a:t>в 2023г приобретены у отечественных производителей. Квота  в 2022 – </a:t>
            </a:r>
            <a:r>
              <a:rPr lang="ru-RU" sz="1400" b="1" i="1" dirty="0">
                <a:solidFill>
                  <a:srgbClr val="202945"/>
                </a:solidFill>
              </a:rPr>
              <a:t>60</a:t>
            </a:r>
            <a:r>
              <a:rPr lang="ru-RU" sz="1400" i="1" dirty="0">
                <a:solidFill>
                  <a:srgbClr val="202945"/>
                </a:solidFill>
              </a:rPr>
              <a:t>, в 2023 – </a:t>
            </a:r>
            <a:r>
              <a:rPr lang="ru-RU" sz="1400" b="1" i="1" dirty="0">
                <a:solidFill>
                  <a:srgbClr val="202945"/>
                </a:solidFill>
              </a:rPr>
              <a:t>70 %)</a:t>
            </a:r>
            <a:r>
              <a:rPr lang="ru-RU" sz="1400" b="1" dirty="0">
                <a:solidFill>
                  <a:srgbClr val="202945"/>
                </a:solidFill>
              </a:rPr>
              <a:t> </a:t>
            </a:r>
          </a:p>
          <a:p>
            <a:pPr lvl="0" algn="just"/>
            <a:endParaRPr lang="ru-RU" sz="1400" dirty="0">
              <a:solidFill>
                <a:srgbClr val="202945"/>
              </a:solidFill>
            </a:endParaRPr>
          </a:p>
          <a:p>
            <a:pPr lvl="0" algn="just"/>
            <a:r>
              <a:rPr lang="ru-RU" sz="1400" dirty="0">
                <a:solidFill>
                  <a:srgbClr val="202945"/>
                </a:solidFill>
              </a:rPr>
              <a:t>Квоты по ПП 2013, 2014 не выбираются. Техническое задание формируется под конкретные иностранные продукты, поэтому российские производители часто не видят смысла проходить сложную процедуру включения в реестры отечественной продукции.</a:t>
            </a:r>
          </a:p>
          <a:p>
            <a:pPr lvl="0" algn="just"/>
            <a:endParaRPr lang="ru-RU" sz="1400" dirty="0"/>
          </a:p>
          <a:p>
            <a:pPr lvl="0" algn="just"/>
            <a:endParaRPr lang="ru-RU" sz="1400" dirty="0"/>
          </a:p>
        </p:txBody>
      </p:sp>
      <p:sp>
        <p:nvSpPr>
          <p:cNvPr id="30" name="Текст 1"/>
          <p:cNvSpPr txBox="1">
            <a:spLocks/>
          </p:cNvSpPr>
          <p:nvPr/>
        </p:nvSpPr>
        <p:spPr>
          <a:xfrm>
            <a:off x="920552" y="658865"/>
            <a:ext cx="8542985" cy="35270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bg1"/>
                </a:solidFill>
              </a:rPr>
              <a:t>ПРАКТИКА УЧАСТИЯ ОРГАНИЗАЦИЙ ОПК В ГОСУДАРСТВЕННЫХ ЗАКУПКАХ</a:t>
            </a:r>
          </a:p>
        </p:txBody>
      </p:sp>
    </p:spTree>
    <p:extLst>
      <p:ext uri="{BB962C8B-B14F-4D97-AF65-F5344CB8AC3E}">
        <p14:creationId xmlns:p14="http://schemas.microsoft.com/office/powerpoint/2010/main" val="2375567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630471" y="1865516"/>
            <a:ext cx="4322529" cy="3937077"/>
          </a:xfrm>
          <a:prstGeom prst="roundRect">
            <a:avLst>
              <a:gd name="adj" fmla="val 8643"/>
            </a:avLst>
          </a:prstGeom>
          <a:solidFill>
            <a:schemeClr val="bg1"/>
          </a:solidFill>
          <a:ln w="28575">
            <a:solidFill>
              <a:srgbClr val="BAD2DD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i="1" dirty="0">
              <a:solidFill>
                <a:srgbClr val="202945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675" y="1158027"/>
            <a:ext cx="2766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202945"/>
                </a:solidFill>
                <a:cs typeface="Arial" charset="0"/>
              </a:rPr>
              <a:t>ПРОБЛЕМНЫЕ ВОПРОСЫ</a:t>
            </a:r>
          </a:p>
        </p:txBody>
      </p:sp>
      <p:cxnSp>
        <p:nvCxnSpPr>
          <p:cNvPr id="27" name="Google Shape;1553;p18"/>
          <p:cNvCxnSpPr/>
          <p:nvPr/>
        </p:nvCxnSpPr>
        <p:spPr>
          <a:xfrm>
            <a:off x="708366" y="1628800"/>
            <a:ext cx="4371634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9" name="Прямоугольник 28"/>
          <p:cNvSpPr/>
          <p:nvPr/>
        </p:nvSpPr>
        <p:spPr>
          <a:xfrm>
            <a:off x="920552" y="4041106"/>
            <a:ext cx="44557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600" dirty="0">
              <a:solidFill>
                <a:srgbClr val="202945"/>
              </a:solidFill>
            </a:endParaRPr>
          </a:p>
          <a:p>
            <a:pPr lvl="0"/>
            <a:endParaRPr lang="ru-RU" sz="1600" dirty="0">
              <a:solidFill>
                <a:srgbClr val="202945"/>
              </a:solidFill>
            </a:endParaRPr>
          </a:p>
          <a:p>
            <a:pPr lvl="0"/>
            <a:endParaRPr lang="ru-RU" sz="1600" dirty="0">
              <a:solidFill>
                <a:srgbClr val="202945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079946" y="1687087"/>
            <a:ext cx="3238507" cy="1912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rgbClr val="202945"/>
              </a:solidFill>
            </a:endParaRPr>
          </a:p>
          <a:p>
            <a:pPr algn="just"/>
            <a:r>
              <a:rPr lang="ru-RU" sz="1400" dirty="0">
                <a:solidFill>
                  <a:srgbClr val="202945"/>
                </a:solidFill>
              </a:rPr>
              <a:t>Обеспечение единообразия и сквозного применения кодов ОКПД2 на изделия в ПП №719, ПП №878 и  КТРУ в Единой информационной системе.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rgbClr val="202945"/>
              </a:solidFill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202945"/>
                </a:solidFill>
              </a:rPr>
              <a:t> </a:t>
            </a:r>
          </a:p>
          <a:p>
            <a:pPr lvl="0"/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79946" y="1158027"/>
            <a:ext cx="15773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202945"/>
                </a:solidFill>
              </a:rPr>
              <a:t>ПРЕДЛОЖЕНИЯ</a:t>
            </a:r>
          </a:p>
        </p:txBody>
      </p:sp>
      <p:sp>
        <p:nvSpPr>
          <p:cNvPr id="26" name="Равнобедренный треугольник 25"/>
          <p:cNvSpPr/>
          <p:nvPr/>
        </p:nvSpPr>
        <p:spPr>
          <a:xfrm rot="5400000">
            <a:off x="5300417" y="2316928"/>
            <a:ext cx="720000" cy="129569"/>
          </a:xfrm>
          <a:prstGeom prst="triangle">
            <a:avLst/>
          </a:prstGeom>
          <a:solidFill>
            <a:srgbClr val="FFD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Google Shape;1553;p18"/>
          <p:cNvCxnSpPr/>
          <p:nvPr/>
        </p:nvCxnSpPr>
        <p:spPr>
          <a:xfrm>
            <a:off x="6094333" y="1628800"/>
            <a:ext cx="322412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" name="Прямоугольник 12"/>
          <p:cNvSpPr/>
          <p:nvPr/>
        </p:nvSpPr>
        <p:spPr>
          <a:xfrm>
            <a:off x="656162" y="2040121"/>
            <a:ext cx="4178305" cy="351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202945"/>
                </a:solidFill>
              </a:rPr>
              <a:t>Проблема несоответствия кодов ОКПД2 В ПП РФ №719, ПП №878, кодах КТРУ в Единой информационной системе.</a:t>
            </a:r>
            <a:endParaRPr lang="en-US" sz="1400" dirty="0">
              <a:solidFill>
                <a:srgbClr val="202945"/>
              </a:solidFill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400" dirty="0">
              <a:solidFill>
                <a:srgbClr val="202945"/>
              </a:solidFill>
            </a:endParaRPr>
          </a:p>
          <a:p>
            <a:pPr lvl="0"/>
            <a:r>
              <a:rPr lang="ru-RU" sz="1400" b="1" dirty="0">
                <a:solidFill>
                  <a:srgbClr val="202945"/>
                </a:solidFill>
              </a:rPr>
              <a:t>ПРИМЕР</a:t>
            </a:r>
            <a:r>
              <a:rPr lang="ru-RU" sz="1400" dirty="0">
                <a:solidFill>
                  <a:srgbClr val="202945"/>
                </a:solidFill>
              </a:rPr>
              <a:t>:</a:t>
            </a:r>
          </a:p>
          <a:p>
            <a:pPr lvl="0"/>
            <a:r>
              <a:rPr lang="ru-RU" sz="1300" i="1" dirty="0">
                <a:solidFill>
                  <a:srgbClr val="202945"/>
                </a:solidFill>
              </a:rPr>
              <a:t>продукция УОМЗ «Обогреватель детский неонатальный» ОДН-01</a:t>
            </a:r>
          </a:p>
          <a:p>
            <a:endParaRPr lang="en-US" sz="1300" i="1" dirty="0">
              <a:solidFill>
                <a:srgbClr val="202945"/>
              </a:solidFill>
            </a:endParaRPr>
          </a:p>
          <a:p>
            <a:r>
              <a:rPr lang="ru-RU" sz="1300" i="1" dirty="0">
                <a:solidFill>
                  <a:srgbClr val="202945"/>
                </a:solidFill>
              </a:rPr>
              <a:t>ПП 719 «Обогреватель детский неонатальный» - код  </a:t>
            </a:r>
            <a:r>
              <a:rPr lang="ru-RU" sz="1300" b="1" i="1" dirty="0">
                <a:solidFill>
                  <a:srgbClr val="202945"/>
                </a:solidFill>
              </a:rPr>
              <a:t>32.50.21.112</a:t>
            </a:r>
          </a:p>
          <a:p>
            <a:endParaRPr lang="en-US" sz="1300" i="1" dirty="0">
              <a:solidFill>
                <a:srgbClr val="202945"/>
              </a:solidFill>
            </a:endParaRPr>
          </a:p>
          <a:p>
            <a:r>
              <a:rPr lang="ru-RU" sz="1300" i="1" dirty="0">
                <a:solidFill>
                  <a:srgbClr val="202945"/>
                </a:solidFill>
              </a:rPr>
              <a:t>ПП 878 «Обогреватель детский неонатальный» - код </a:t>
            </a:r>
            <a:r>
              <a:rPr lang="ru-RU" sz="1300" b="1" i="1" dirty="0">
                <a:solidFill>
                  <a:srgbClr val="202945"/>
                </a:solidFill>
              </a:rPr>
              <a:t>32.50.13.190</a:t>
            </a:r>
          </a:p>
          <a:p>
            <a:endParaRPr lang="en-US" sz="1300" i="1" dirty="0">
              <a:solidFill>
                <a:srgbClr val="202945"/>
              </a:solidFill>
            </a:endParaRPr>
          </a:p>
          <a:p>
            <a:r>
              <a:rPr lang="ru-RU" sz="1300" i="1" dirty="0">
                <a:solidFill>
                  <a:srgbClr val="202945"/>
                </a:solidFill>
              </a:rPr>
              <a:t>КТРУ в ЕИС – </a:t>
            </a:r>
            <a:r>
              <a:rPr lang="ru-RU" sz="1300" b="1" i="1" dirty="0">
                <a:solidFill>
                  <a:srgbClr val="202945"/>
                </a:solidFill>
              </a:rPr>
              <a:t>32.50.50.190</a:t>
            </a:r>
            <a:r>
              <a:rPr lang="ru-RU" sz="1300" i="1" dirty="0">
                <a:solidFill>
                  <a:srgbClr val="202945"/>
                </a:solidFill>
              </a:rPr>
              <a:t> – 00000869 – «Система обогрева всего </a:t>
            </a:r>
            <a:r>
              <a:rPr lang="en-US" sz="1300" i="1" dirty="0">
                <a:solidFill>
                  <a:srgbClr val="202945"/>
                </a:solidFill>
              </a:rPr>
              <a:t> </a:t>
            </a:r>
            <a:r>
              <a:rPr lang="ru-RU" sz="1300" i="1" dirty="0">
                <a:solidFill>
                  <a:srgbClr val="202945"/>
                </a:solidFill>
              </a:rPr>
              <a:t>тела на основе </a:t>
            </a:r>
            <a:r>
              <a:rPr lang="ru-RU" sz="1300" i="1" dirty="0" err="1">
                <a:solidFill>
                  <a:srgbClr val="202945"/>
                </a:solidFill>
              </a:rPr>
              <a:t>электроодеяла</a:t>
            </a:r>
            <a:r>
              <a:rPr lang="ru-RU" sz="1300" i="1">
                <a:solidFill>
                  <a:srgbClr val="202945"/>
                </a:solidFill>
              </a:rPr>
              <a:t>». </a:t>
            </a:r>
            <a:r>
              <a:rPr lang="ru-RU" sz="1400">
                <a:solidFill>
                  <a:srgbClr val="202945"/>
                </a:solidFill>
              </a:rPr>
              <a:t> </a:t>
            </a:r>
            <a:endParaRPr lang="ru-RU" sz="1400" dirty="0">
              <a:solidFill>
                <a:srgbClr val="202945"/>
              </a:solidFill>
            </a:endParaRPr>
          </a:p>
        </p:txBody>
      </p:sp>
      <p:sp>
        <p:nvSpPr>
          <p:cNvPr id="3" name="Текст 1">
            <a:extLst>
              <a:ext uri="{FF2B5EF4-FFF2-40B4-BE49-F238E27FC236}">
                <a16:creationId xmlns:a16="http://schemas.microsoft.com/office/drawing/2014/main" id="{5C05216A-1571-F5AF-1408-E84EE35DE229}"/>
              </a:ext>
            </a:extLst>
          </p:cNvPr>
          <p:cNvSpPr txBox="1">
            <a:spLocks/>
          </p:cNvSpPr>
          <p:nvPr/>
        </p:nvSpPr>
        <p:spPr>
          <a:xfrm>
            <a:off x="920552" y="658865"/>
            <a:ext cx="8542985" cy="35270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bg1"/>
                </a:solidFill>
              </a:rPr>
              <a:t>ПРАКТИКА УЧАСТИЯ ОРГАНИЗАЦИЙ ОПК В ГОСУДАРСТВЕННЫХ ЗАКУПКАХ</a:t>
            </a:r>
          </a:p>
        </p:txBody>
      </p:sp>
    </p:spTree>
    <p:extLst>
      <p:ext uri="{BB962C8B-B14F-4D97-AF65-F5344CB8AC3E}">
        <p14:creationId xmlns:p14="http://schemas.microsoft.com/office/powerpoint/2010/main" val="3137781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630471" y="1865516"/>
            <a:ext cx="4449529" cy="4176361"/>
          </a:xfrm>
          <a:prstGeom prst="roundRect">
            <a:avLst>
              <a:gd name="adj" fmla="val 8643"/>
            </a:avLst>
          </a:prstGeom>
          <a:solidFill>
            <a:schemeClr val="bg1"/>
          </a:solidFill>
          <a:ln w="28575">
            <a:solidFill>
              <a:srgbClr val="BAD2DD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i="1" dirty="0">
              <a:solidFill>
                <a:srgbClr val="202945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675" y="1158027"/>
            <a:ext cx="2766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202945"/>
                </a:solidFill>
                <a:cs typeface="Arial" charset="0"/>
              </a:rPr>
              <a:t>ПРОБЛЕМНЫЕ ВОПРОСЫ</a:t>
            </a:r>
          </a:p>
        </p:txBody>
      </p:sp>
      <p:cxnSp>
        <p:nvCxnSpPr>
          <p:cNvPr id="27" name="Google Shape;1553;p18"/>
          <p:cNvCxnSpPr/>
          <p:nvPr/>
        </p:nvCxnSpPr>
        <p:spPr>
          <a:xfrm>
            <a:off x="708366" y="1628800"/>
            <a:ext cx="4371634" cy="0"/>
          </a:xfrm>
          <a:prstGeom prst="straightConnector1">
            <a:avLst/>
          </a:prstGeom>
          <a:noFill/>
          <a:ln w="9525" cap="flat" cmpd="sng">
            <a:solidFill>
              <a:srgbClr val="202945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9" name="Прямоугольник 28"/>
          <p:cNvSpPr/>
          <p:nvPr/>
        </p:nvSpPr>
        <p:spPr>
          <a:xfrm>
            <a:off x="920552" y="4041106"/>
            <a:ext cx="44557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600" dirty="0">
              <a:solidFill>
                <a:srgbClr val="202945"/>
              </a:solidFill>
            </a:endParaRPr>
          </a:p>
          <a:p>
            <a:pPr lvl="0"/>
            <a:endParaRPr lang="ru-RU" sz="1600" dirty="0">
              <a:solidFill>
                <a:srgbClr val="202945"/>
              </a:solidFill>
            </a:endParaRPr>
          </a:p>
          <a:p>
            <a:pPr lvl="0"/>
            <a:endParaRPr lang="ru-RU" sz="1600" dirty="0">
              <a:solidFill>
                <a:srgbClr val="202945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094333" y="2040121"/>
            <a:ext cx="3224120" cy="1564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202945"/>
                </a:solidFill>
              </a:rPr>
              <a:t>Унификация системы ГИСП в части реестров, каталогов, реестровых номеров, уровней, баллов. Интуитивно понятный </a:t>
            </a:r>
            <a:r>
              <a:rPr lang="ru-RU" sz="1400" b="1" dirty="0">
                <a:solidFill>
                  <a:srgbClr val="202945"/>
                </a:solidFill>
              </a:rPr>
              <a:t>единый реестр </a:t>
            </a:r>
            <a:r>
              <a:rPr lang="ru-RU" sz="1400" dirty="0">
                <a:solidFill>
                  <a:srgbClr val="202945"/>
                </a:solidFill>
              </a:rPr>
              <a:t>с подтвержденной российской продукцией.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79946" y="1158027"/>
            <a:ext cx="15773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202945"/>
                </a:solidFill>
              </a:rPr>
              <a:t>ПРЕДЛОЖЕНИЯ</a:t>
            </a:r>
          </a:p>
        </p:txBody>
      </p:sp>
      <p:sp>
        <p:nvSpPr>
          <p:cNvPr id="26" name="Равнобедренный треугольник 25"/>
          <p:cNvSpPr/>
          <p:nvPr/>
        </p:nvSpPr>
        <p:spPr>
          <a:xfrm rot="5400000">
            <a:off x="5318173" y="2757506"/>
            <a:ext cx="720000" cy="129569"/>
          </a:xfrm>
          <a:prstGeom prst="triangle">
            <a:avLst/>
          </a:prstGeom>
          <a:solidFill>
            <a:srgbClr val="FFD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Google Shape;1553;p18"/>
          <p:cNvCxnSpPr/>
          <p:nvPr/>
        </p:nvCxnSpPr>
        <p:spPr>
          <a:xfrm>
            <a:off x="6094333" y="1628800"/>
            <a:ext cx="3224120" cy="0"/>
          </a:xfrm>
          <a:prstGeom prst="straightConnector1">
            <a:avLst/>
          </a:prstGeom>
          <a:noFill/>
          <a:ln w="9525" cap="flat" cmpd="sng">
            <a:solidFill>
              <a:srgbClr val="202945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" name="Прямоугольник 12"/>
          <p:cNvSpPr/>
          <p:nvPr/>
        </p:nvSpPr>
        <p:spPr>
          <a:xfrm>
            <a:off x="656162" y="2040121"/>
            <a:ext cx="4178305" cy="4502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202945"/>
                </a:solidFill>
              </a:rPr>
              <a:t>Неудобная работа в сервисах ГИСП – дублирующие друг друга реестры. Затруднительный поиск в системе - реестровых номеров, баллов, уровней. Сложности при подаче заявок на закупочные процедуры.</a:t>
            </a:r>
            <a:endParaRPr lang="en-US" sz="1400" dirty="0">
              <a:solidFill>
                <a:srgbClr val="202945"/>
              </a:solidFill>
            </a:endParaRPr>
          </a:p>
          <a:p>
            <a:pPr lvl="0"/>
            <a:endParaRPr lang="en-US" sz="1400" b="1" dirty="0">
              <a:solidFill>
                <a:srgbClr val="202945"/>
              </a:solidFill>
            </a:endParaRPr>
          </a:p>
          <a:p>
            <a:pPr lvl="0"/>
            <a:r>
              <a:rPr lang="ru-RU" sz="1400" b="1" dirty="0">
                <a:solidFill>
                  <a:srgbClr val="202945"/>
                </a:solidFill>
              </a:rPr>
              <a:t>ПРИМЕР</a:t>
            </a:r>
            <a:r>
              <a:rPr lang="ru-RU" sz="1400" dirty="0">
                <a:solidFill>
                  <a:srgbClr val="202945"/>
                </a:solidFill>
              </a:rPr>
              <a:t>:</a:t>
            </a:r>
          </a:p>
          <a:p>
            <a:pPr lvl="0"/>
            <a:r>
              <a:rPr lang="ru-RU" sz="1400" i="1" dirty="0">
                <a:solidFill>
                  <a:srgbClr val="202945"/>
                </a:solidFill>
              </a:rPr>
              <a:t>продукция УОМЗ «Аппарат многофункциональный ингаляционной анестезии «МАИА-01»:</a:t>
            </a:r>
          </a:p>
          <a:p>
            <a:pPr lvl="0"/>
            <a:endParaRPr lang="ru-RU" sz="1400" i="1" dirty="0">
              <a:solidFill>
                <a:srgbClr val="202945"/>
              </a:solidFill>
            </a:endParaRPr>
          </a:p>
          <a:p>
            <a:pPr lvl="0"/>
            <a:r>
              <a:rPr lang="ru-RU" sz="1300" i="1" dirty="0">
                <a:solidFill>
                  <a:srgbClr val="202945"/>
                </a:solidFill>
              </a:rPr>
              <a:t>Номер исторической реестровой записи: </a:t>
            </a:r>
            <a:r>
              <a:rPr lang="ru-RU" sz="1300" b="1" i="1" dirty="0">
                <a:solidFill>
                  <a:srgbClr val="202945"/>
                </a:solidFill>
              </a:rPr>
              <a:t>РЭ-9807/22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i="1" dirty="0">
                <a:solidFill>
                  <a:srgbClr val="202945"/>
                </a:solidFill>
              </a:rPr>
              <a:t>Номер реестровой записи: </a:t>
            </a:r>
            <a:r>
              <a:rPr lang="ru-RU" sz="1300" b="1" i="1" dirty="0">
                <a:solidFill>
                  <a:srgbClr val="202945"/>
                </a:solidFill>
              </a:rPr>
              <a:t>5331\1\2022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i="1" dirty="0">
                <a:solidFill>
                  <a:srgbClr val="202945"/>
                </a:solidFill>
              </a:rPr>
              <a:t>Реестровый номер: </a:t>
            </a:r>
            <a:r>
              <a:rPr lang="ru-RU" sz="1300" b="1" i="1" dirty="0">
                <a:solidFill>
                  <a:srgbClr val="202945"/>
                </a:solidFill>
              </a:rPr>
              <a:t>10280210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i="1" dirty="0">
                <a:solidFill>
                  <a:srgbClr val="202945"/>
                </a:solidFill>
              </a:rPr>
              <a:t>Номер заключения: </a:t>
            </a:r>
            <a:r>
              <a:rPr lang="ru-RU" sz="1300" b="1" i="1" dirty="0">
                <a:solidFill>
                  <a:srgbClr val="202945"/>
                </a:solidFill>
              </a:rPr>
              <a:t>13322/11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i="1" dirty="0">
                <a:solidFill>
                  <a:srgbClr val="202945"/>
                </a:solidFill>
              </a:rPr>
              <a:t>Уровень радиоэлектронной продукции: </a:t>
            </a:r>
            <a:r>
              <a:rPr lang="ru-RU" sz="1300" b="1" i="1" dirty="0">
                <a:solidFill>
                  <a:srgbClr val="202945"/>
                </a:solidFill>
              </a:rPr>
              <a:t>-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i="1" dirty="0">
                <a:solidFill>
                  <a:srgbClr val="202945"/>
                </a:solidFill>
              </a:rPr>
              <a:t>Баллы: </a:t>
            </a:r>
            <a:r>
              <a:rPr lang="ru-RU" sz="1300" b="1" i="1" dirty="0">
                <a:solidFill>
                  <a:srgbClr val="202945"/>
                </a:solidFill>
              </a:rPr>
              <a:t>-</a:t>
            </a:r>
            <a:endParaRPr lang="ru-RU" sz="1300" i="1" dirty="0">
              <a:solidFill>
                <a:srgbClr val="202945"/>
              </a:solidFill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400" dirty="0">
              <a:solidFill>
                <a:srgbClr val="202945"/>
              </a:solidFill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rgbClr val="202945"/>
              </a:solidFill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202945"/>
                </a:solidFill>
              </a:rPr>
              <a:t>  </a:t>
            </a:r>
          </a:p>
        </p:txBody>
      </p:sp>
      <p:sp>
        <p:nvSpPr>
          <p:cNvPr id="3" name="Текст 1">
            <a:extLst>
              <a:ext uri="{FF2B5EF4-FFF2-40B4-BE49-F238E27FC236}">
                <a16:creationId xmlns:a16="http://schemas.microsoft.com/office/drawing/2014/main" id="{B6C700B9-5025-D8AA-12D3-530EE2A82489}"/>
              </a:ext>
            </a:extLst>
          </p:cNvPr>
          <p:cNvSpPr txBox="1">
            <a:spLocks/>
          </p:cNvSpPr>
          <p:nvPr/>
        </p:nvSpPr>
        <p:spPr>
          <a:xfrm>
            <a:off x="920552" y="658865"/>
            <a:ext cx="8542985" cy="35270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bg1"/>
                </a:solidFill>
              </a:rPr>
              <a:t>ПРАКТИКА УЧАСТИЯ ОРГАНИЗАЦИЙ ОПК В ГОСУДАРСТВЕННЫХ ЗАКУПКАХ</a:t>
            </a:r>
          </a:p>
        </p:txBody>
      </p:sp>
    </p:spTree>
    <p:extLst>
      <p:ext uri="{BB962C8B-B14F-4D97-AF65-F5344CB8AC3E}">
        <p14:creationId xmlns:p14="http://schemas.microsoft.com/office/powerpoint/2010/main" val="22055310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06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6&quot;&gt;&lt;elem m_fUsage=&quot;3.07986288523781090000E+000&quot;&gt;&lt;m_ppcolschidx val=&quot;0&quot;/&gt;&lt;m_rgb r=&quot;ff&quot; g=&quot;d2&quot; b=&quot;6e&quot;/&gt;&lt;/elem&gt;&lt;elem m_fUsage=&quot;3.05734842015911610000E+000&quot;&gt;&lt;m_ppcolschidx val=&quot;0&quot;/&gt;&lt;m_rgb r=&quot;f2&quot; g=&quot;8b&quot; b=&quot;0&quot;/&gt;&lt;/elem&gt;&lt;elem m_fUsage=&quot;1.98105184529699940000E+000&quot;&gt;&lt;m_ppcolschidx val=&quot;0&quot;/&gt;&lt;m_rgb r=&quot;ba&quot; g=&quot;d2&quot; b=&quot;dd&quot;/&gt;&lt;/elem&gt;&lt;elem m_fUsage=&quot;7.27880539524794260000E-001&quot;&gt;&lt;m_ppcolschidx val=&quot;0&quot;/&gt;&lt;m_rgb r=&quot;1f&quot; g=&quot;29&quot; b=&quot;45&quot;/&gt;&lt;/elem&gt;&lt;elem m_fUsage=&quot;3.72662949091314810000E-001&quot;&gt;&lt;m_ppcolschidx val=&quot;0&quot;/&gt;&lt;m_rgb r=&quot;7b&quot; g=&quot;98&quot; b=&quot;ac&quot;/&gt;&lt;/elem&gt;&lt;elem m_fUsage=&quot;2.57845727662606160000E-001&quot;&gt;&lt;m_ppcolschidx val=&quot;0&quot;/&gt;&lt;m_rgb r=&quot;ff&quot; g=&quot;1e&quot; b=&quot;1e&quot;/&gt;&lt;/elem&gt;&lt;/m_vecMRU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/&gt;&lt;/CDefaultPrec&gt;&lt;/root&gt;"/>
  <p:tag name="THINKCELLUNDODONOTDELETE" val="1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BBXN.92LEyJcd_AGYFDgw"/>
</p:tagLst>
</file>

<file path=ppt/theme/theme1.xml><?xml version="1.0" encoding="utf-8"?>
<a:theme xmlns:a="http://schemas.openxmlformats.org/drawingml/2006/main" name="Тема_Швабе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spcFirstLastPara="1" wrap="square" lIns="0" tIns="91425" rIns="91425" bIns="91425" anchor="t" anchorCtr="0">
        <a:normAutofit lnSpcReduction="10000"/>
      </a:bodyPr>
      <a:lstStyle>
        <a:defPPr marL="0" indent="0" algn="l" fontAlgn="auto">
          <a:spcBef>
            <a:spcPts val="0"/>
          </a:spcBef>
          <a:spcAft>
            <a:spcPts val="1000"/>
          </a:spcAft>
          <a:buFont typeface="Arial" panose="020B0604020202020204" pitchFamily="34" charset="0"/>
          <a:buNone/>
          <a:defRPr sz="2000" dirty="0">
            <a:solidFill>
              <a:srgbClr val="FFC000"/>
            </a:solidFill>
            <a:latin typeface="InterFace Corp" panose="020B05030302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Тема_Швабе" id="{2B6C6FA7-9E2E-47F6-A7DD-5D1F1E6E6017}" vid="{BD31E283-1D7C-4EB2-8167-8CD2E32CD03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24766</TotalTime>
  <Words>594</Words>
  <Application>Microsoft Office PowerPoint</Application>
  <PresentationFormat>Лист A4 (210x297 мм)</PresentationFormat>
  <Paragraphs>79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Wingdings</vt:lpstr>
      <vt:lpstr>Calibri Light</vt:lpstr>
      <vt:lpstr>Calibri</vt:lpstr>
      <vt:lpstr>Arial</vt:lpstr>
      <vt:lpstr>Тема_Швабе</vt:lpstr>
      <vt:lpstr>ПРАКТИКА УЧАСТИЯ ОРГАНИЗАЦИЙ ОПК В ГОСУДАРСТВЕННЫХ ЗАКУПКАХ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Designer</dc:creator>
  <cp:keywords>Shvabe-Media</cp:keywords>
  <cp:lastModifiedBy>Кот Олеся Романовна</cp:lastModifiedBy>
  <cp:revision>1367</cp:revision>
  <cp:lastPrinted>2024-05-14T08:54:21Z</cp:lastPrinted>
  <dcterms:created xsi:type="dcterms:W3CDTF">2014-12-11T09:35:12Z</dcterms:created>
  <dcterms:modified xsi:type="dcterms:W3CDTF">2024-05-14T11:12:19Z</dcterms:modified>
</cp:coreProperties>
</file>