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  <p:sldId id="297" r:id="rId3"/>
  </p:sldIdLst>
  <p:sldSz cx="9906000" cy="6858000" type="A4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00EE"/>
    <a:srgbClr val="FF33CC"/>
    <a:srgbClr val="8407ED"/>
    <a:srgbClr val="D3DC1A"/>
    <a:srgbClr val="FF8A00"/>
    <a:srgbClr val="8918E7"/>
    <a:srgbClr val="0099CE"/>
    <a:srgbClr val="1A237E"/>
    <a:srgbClr val="3CAF0C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81" autoAdjust="0"/>
    <p:restoredTop sz="94660" autoAdjust="0"/>
  </p:normalViewPr>
  <p:slideViewPr>
    <p:cSldViewPr snapToGrid="0">
      <p:cViewPr varScale="1">
        <p:scale>
          <a:sx n="111" d="100"/>
          <a:sy n="111" d="100"/>
        </p:scale>
        <p:origin x="1524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9753-4675-4336-BDF1-AFA76D774A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0E88-92D6-4549-8F9C-73ED2FDF8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72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9753-4675-4336-BDF1-AFA76D774A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0E88-92D6-4549-8F9C-73ED2FDF8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891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9753-4675-4336-BDF1-AFA76D774A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0E88-92D6-4549-8F9C-73ED2FDF8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719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9753-4675-4336-BDF1-AFA76D774A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0E88-92D6-4549-8F9C-73ED2FDF8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322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9753-4675-4336-BDF1-AFA76D774A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0E88-92D6-4549-8F9C-73ED2FDF8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655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9753-4675-4336-BDF1-AFA76D774A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0E88-92D6-4549-8F9C-73ED2FDF8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52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9753-4675-4336-BDF1-AFA76D774A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0E88-92D6-4549-8F9C-73ED2FDF8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134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9753-4675-4336-BDF1-AFA76D774A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0E88-92D6-4549-8F9C-73ED2FDF8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20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9753-4675-4336-BDF1-AFA76D774A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0E88-92D6-4549-8F9C-73ED2FDF8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65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9753-4675-4336-BDF1-AFA76D774A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0E88-92D6-4549-8F9C-73ED2FDF8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954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9753-4675-4336-BDF1-AFA76D774A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0E88-92D6-4549-8F9C-73ED2FDF8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50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59753-4675-4336-BDF1-AFA76D774AA0}" type="datetimeFigureOut">
              <a:rPr lang="ru-RU" smtClean="0"/>
              <a:pPr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A0E88-92D6-4549-8F9C-73ED2FDF8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960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" y="0"/>
            <a:ext cx="9903293" cy="6858000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7308848" y="464231"/>
            <a:ext cx="2595798" cy="1828800"/>
            <a:chOff x="7308848" y="2693081"/>
            <a:chExt cx="2595798" cy="1828800"/>
          </a:xfrm>
        </p:grpSpPr>
        <p:sp>
          <p:nvSpPr>
            <p:cNvPr id="2" name="Овал 1"/>
            <p:cNvSpPr/>
            <p:nvPr/>
          </p:nvSpPr>
          <p:spPr>
            <a:xfrm>
              <a:off x="7308848" y="2693081"/>
              <a:ext cx="1828800" cy="1828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8223248" y="2693081"/>
              <a:ext cx="1681398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60914" y="3198168"/>
            <a:ext cx="63225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Трансформации в закупках последних лет </a:t>
            </a:r>
            <a:endParaRPr lang="ru-RU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9667" y="5199503"/>
            <a:ext cx="8335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АО «ДОМ.РФ», 2024</a:t>
            </a:r>
            <a:endParaRPr lang="ru-R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698" y="796830"/>
            <a:ext cx="1181100" cy="116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3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" t="40769" r="309" b="44025"/>
          <a:stretch/>
        </p:blipFill>
        <p:spPr>
          <a:xfrm>
            <a:off x="0" y="0"/>
            <a:ext cx="9906000" cy="104986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2476" y="294100"/>
            <a:ext cx="8305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Трансформации </a:t>
            </a: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закупках последних лет 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6654" y="2970094"/>
            <a:ext cx="2880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u="sng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Сокращение внутренних издержек</a:t>
            </a:r>
          </a:p>
          <a:p>
            <a:r>
              <a:rPr lang="ru-RU" sz="1100" b="1" dirty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Вызов</a:t>
            </a:r>
            <a:r>
              <a:rPr lang="ru-RU" sz="1100" dirty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оптимизация процессов и потребностей </a:t>
            </a:r>
          </a:p>
          <a:p>
            <a:endParaRPr lang="ru-RU" sz="500" b="1" dirty="0" smtClean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100" b="1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Условия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dirty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эффективной 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реализации: </a:t>
            </a:r>
            <a:endParaRPr lang="ru-RU" sz="1100" dirty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Сокращение операционных расходов на проведение малых закупок при признании их конкурентными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Закрытие 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потребности внутренними ресурсами (</a:t>
            </a:r>
            <a:r>
              <a:rPr lang="ru-RU" sz="1100" dirty="0" err="1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инхаус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ru-RU" sz="1100" dirty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31264" y="1196169"/>
            <a:ext cx="2880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u="sng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Переориентирование на российских производителей</a:t>
            </a:r>
            <a:endParaRPr lang="ru-RU" sz="1100" b="1" u="sng" baseline="30000" dirty="0" smtClean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100" b="1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Вызов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пересмотр базы </a:t>
            </a:r>
            <a:r>
              <a:rPr lang="ru-RU" sz="1100" dirty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поставщиков и 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корректировка цепочек поставок</a:t>
            </a:r>
          </a:p>
          <a:p>
            <a:endParaRPr lang="ru-RU" sz="500" dirty="0" smtClean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100" b="1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Условия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для эффективной 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реализации:</a:t>
            </a:r>
            <a:endParaRPr lang="ru-RU" sz="1100" dirty="0" smtClean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Цифровизация прозрачной цепочки производитель – официальный дилер 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027540" y="3293980"/>
            <a:ext cx="2880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u="sng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Санкционный режим закупок</a:t>
            </a:r>
          </a:p>
          <a:p>
            <a:r>
              <a:rPr lang="ru-RU" sz="1100" b="1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Вызов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закрытость информации по закупкам </a:t>
            </a:r>
          </a:p>
          <a:p>
            <a:endParaRPr lang="ru-RU" sz="500" b="1" dirty="0" smtClean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100" b="1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Условия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dirty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эффективной 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реализации:</a:t>
            </a:r>
            <a:endParaRPr lang="ru-RU" sz="1100" dirty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Признание закупок, проводимых на площадках, конкурентными</a:t>
            </a:r>
          </a:p>
          <a:p>
            <a:endParaRPr lang="ru-RU" sz="1100" b="1" dirty="0" smtClean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556179" y="1154933"/>
            <a:ext cx="2880000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u="sng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Долгосрочное сотрудничество с поставщиками</a:t>
            </a:r>
            <a:endParaRPr lang="ru-RU" sz="1100" b="1" u="sng" dirty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100" b="1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Вызов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dirty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устойчивые 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поставки</a:t>
            </a:r>
            <a:endParaRPr lang="en-US" sz="1100" dirty="0" smtClean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500" dirty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100" b="1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Условия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для эффективной реализации: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Заключение 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гибких долгосрочных контрактов с прогнозируемой ценой, сроками и качеством (офсетные контракты на несколько заказчиков)</a:t>
            </a:r>
            <a:endParaRPr lang="ru-RU" sz="1100" dirty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5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ru-RU" sz="500" dirty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0" name="Группа 79"/>
          <p:cNvGrpSpPr/>
          <p:nvPr/>
        </p:nvGrpSpPr>
        <p:grpSpPr>
          <a:xfrm>
            <a:off x="2943723" y="3442552"/>
            <a:ext cx="1135082" cy="978519"/>
            <a:chOff x="2741618" y="1277732"/>
            <a:chExt cx="1135082" cy="978519"/>
          </a:xfrm>
        </p:grpSpPr>
        <p:sp>
          <p:nvSpPr>
            <p:cNvPr id="81" name="Hexagon 5">
              <a:extLst>
                <a:ext uri="{FF2B5EF4-FFF2-40B4-BE49-F238E27FC236}">
                  <a16:creationId xmlns:a16="http://schemas.microsoft.com/office/drawing/2014/main" id="{EDB7510B-C1B4-449B-9F83-692EA29C7142}"/>
                </a:ext>
              </a:extLst>
            </p:cNvPr>
            <p:cNvSpPr/>
            <p:nvPr/>
          </p:nvSpPr>
          <p:spPr>
            <a:xfrm>
              <a:off x="2741618" y="1277732"/>
              <a:ext cx="1135082" cy="978519"/>
            </a:xfrm>
            <a:prstGeom prst="hexagon">
              <a:avLst/>
            </a:prstGeom>
            <a:solidFill>
              <a:srgbClr val="8FC54C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82" name="Рисунок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6010" y="1440687"/>
              <a:ext cx="604915" cy="604915"/>
            </a:xfrm>
            <a:prstGeom prst="rect">
              <a:avLst/>
            </a:prstGeom>
          </p:spPr>
        </p:pic>
      </p:grpSp>
      <p:sp>
        <p:nvSpPr>
          <p:cNvPr id="84" name="Hexagon 10">
            <a:extLst>
              <a:ext uri="{FF2B5EF4-FFF2-40B4-BE49-F238E27FC236}">
                <a16:creationId xmlns:a16="http://schemas.microsoft.com/office/drawing/2014/main" id="{9391663F-9AD3-4A53-B96F-87F6E963D951}"/>
              </a:ext>
            </a:extLst>
          </p:cNvPr>
          <p:cNvSpPr/>
          <p:nvPr/>
        </p:nvSpPr>
        <p:spPr>
          <a:xfrm>
            <a:off x="4350893" y="3439351"/>
            <a:ext cx="1265324" cy="984920"/>
          </a:xfrm>
          <a:prstGeom prst="hexagon">
            <a:avLst/>
          </a:pr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тенденции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9" name="Группа 88"/>
          <p:cNvGrpSpPr/>
          <p:nvPr/>
        </p:nvGrpSpPr>
        <p:grpSpPr>
          <a:xfrm>
            <a:off x="5850984" y="3442552"/>
            <a:ext cx="1135082" cy="978519"/>
            <a:chOff x="5132985" y="3148133"/>
            <a:chExt cx="1135082" cy="978519"/>
          </a:xfrm>
          <a:solidFill>
            <a:srgbClr val="3E5057">
              <a:lumMod val="60000"/>
              <a:lumOff val="40000"/>
            </a:srgbClr>
          </a:solidFill>
        </p:grpSpPr>
        <p:sp>
          <p:nvSpPr>
            <p:cNvPr id="90" name="Hexagon 14">
              <a:extLst>
                <a:ext uri="{FF2B5EF4-FFF2-40B4-BE49-F238E27FC236}">
                  <a16:creationId xmlns:a16="http://schemas.microsoft.com/office/drawing/2014/main" id="{D1F792DC-BC2E-44D8-9AB0-779E9AC7849D}"/>
                </a:ext>
              </a:extLst>
            </p:cNvPr>
            <p:cNvSpPr/>
            <p:nvPr/>
          </p:nvSpPr>
          <p:spPr>
            <a:xfrm>
              <a:off x="5132985" y="3148133"/>
              <a:ext cx="1135082" cy="978519"/>
            </a:xfrm>
            <a:prstGeom prst="hexag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91" name="Рисунок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1857" y="3362098"/>
              <a:ext cx="542937" cy="542937"/>
            </a:xfrm>
            <a:prstGeom prst="rect">
              <a:avLst/>
            </a:prstGeom>
            <a:grpFill/>
          </p:spPr>
        </p:pic>
      </p:grpSp>
      <p:grpSp>
        <p:nvGrpSpPr>
          <p:cNvPr id="95" name="Группа 94"/>
          <p:cNvGrpSpPr/>
          <p:nvPr/>
        </p:nvGrpSpPr>
        <p:grpSpPr>
          <a:xfrm>
            <a:off x="5308918" y="2115016"/>
            <a:ext cx="1135082" cy="978519"/>
            <a:chOff x="5132985" y="1282499"/>
            <a:chExt cx="1135082" cy="978519"/>
          </a:xfrm>
        </p:grpSpPr>
        <p:sp>
          <p:nvSpPr>
            <p:cNvPr id="96" name="Hexagon 13">
              <a:extLst>
                <a:ext uri="{FF2B5EF4-FFF2-40B4-BE49-F238E27FC236}">
                  <a16:creationId xmlns:a16="http://schemas.microsoft.com/office/drawing/2014/main" id="{FA8360C5-1B5F-4ECB-9E63-7B42369055FE}"/>
                </a:ext>
              </a:extLst>
            </p:cNvPr>
            <p:cNvSpPr/>
            <p:nvPr/>
          </p:nvSpPr>
          <p:spPr>
            <a:xfrm>
              <a:off x="5132985" y="1282499"/>
              <a:ext cx="1135082" cy="978519"/>
            </a:xfrm>
            <a:prstGeom prst="hexagon">
              <a:avLst/>
            </a:prstGeom>
            <a:solidFill>
              <a:srgbClr val="A6AAA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97" name="Рисунок 9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427808" y="1485908"/>
              <a:ext cx="552475" cy="552475"/>
            </a:xfrm>
            <a:prstGeom prst="rect">
              <a:avLst/>
            </a:prstGeom>
          </p:spPr>
        </p:pic>
      </p:grpSp>
      <p:cxnSp>
        <p:nvCxnSpPr>
          <p:cNvPr id="99" name="Прямая соединительная линия 98"/>
          <p:cNvCxnSpPr>
            <a:stCxn id="84" idx="4"/>
            <a:endCxn id="87" idx="1"/>
          </p:cNvCxnSpPr>
          <p:nvPr/>
        </p:nvCxnSpPr>
        <p:spPr>
          <a:xfrm flipH="1" flipV="1">
            <a:off x="4459234" y="3093535"/>
            <a:ext cx="137889" cy="345816"/>
          </a:xfrm>
          <a:prstGeom prst="line">
            <a:avLst/>
          </a:prstGeom>
          <a:noFill/>
          <a:ln w="9525" cap="flat" cmpd="sng" algn="ctr">
            <a:solidFill>
              <a:srgbClr val="3E5057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0" name="Прямая соединительная линия 99"/>
          <p:cNvCxnSpPr>
            <a:stCxn id="84" idx="0"/>
            <a:endCxn id="90" idx="3"/>
          </p:cNvCxnSpPr>
          <p:nvPr/>
        </p:nvCxnSpPr>
        <p:spPr>
          <a:xfrm>
            <a:off x="5616217" y="3931811"/>
            <a:ext cx="234767" cy="1"/>
          </a:xfrm>
          <a:prstGeom prst="line">
            <a:avLst/>
          </a:prstGeom>
          <a:noFill/>
          <a:ln w="12700" cap="flat" cmpd="sng" algn="ctr">
            <a:solidFill>
              <a:srgbClr val="3E5057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1" name="Прямая соединительная линия 100"/>
          <p:cNvCxnSpPr>
            <a:stCxn id="84" idx="3"/>
            <a:endCxn id="81" idx="0"/>
          </p:cNvCxnSpPr>
          <p:nvPr/>
        </p:nvCxnSpPr>
        <p:spPr>
          <a:xfrm flipH="1">
            <a:off x="4078805" y="3931811"/>
            <a:ext cx="272088" cy="1"/>
          </a:xfrm>
          <a:prstGeom prst="line">
            <a:avLst/>
          </a:prstGeom>
          <a:noFill/>
          <a:ln w="9525" cap="flat" cmpd="sng" algn="ctr">
            <a:solidFill>
              <a:srgbClr val="3E5057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2" name="Прямая соединительная линия 101"/>
          <p:cNvCxnSpPr>
            <a:stCxn id="84" idx="5"/>
            <a:endCxn id="96" idx="2"/>
          </p:cNvCxnSpPr>
          <p:nvPr/>
        </p:nvCxnSpPr>
        <p:spPr>
          <a:xfrm flipV="1">
            <a:off x="5369987" y="3093535"/>
            <a:ext cx="183561" cy="345816"/>
          </a:xfrm>
          <a:prstGeom prst="line">
            <a:avLst/>
          </a:prstGeom>
          <a:noFill/>
          <a:ln w="9525" cap="flat" cmpd="sng" algn="ctr">
            <a:solidFill>
              <a:srgbClr val="3E5057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3" name="Прямая соединительная линия 102"/>
          <p:cNvCxnSpPr>
            <a:stCxn id="84" idx="1"/>
            <a:endCxn id="53" idx="4"/>
          </p:cNvCxnSpPr>
          <p:nvPr/>
        </p:nvCxnSpPr>
        <p:spPr>
          <a:xfrm>
            <a:off x="5369987" y="4424271"/>
            <a:ext cx="183561" cy="353010"/>
          </a:xfrm>
          <a:prstGeom prst="line">
            <a:avLst/>
          </a:prstGeom>
          <a:noFill/>
          <a:ln w="9525" cap="flat" cmpd="sng" algn="ctr">
            <a:solidFill>
              <a:srgbClr val="3E5057">
                <a:shade val="95000"/>
                <a:satMod val="105000"/>
              </a:srgbClr>
            </a:solidFill>
            <a:prstDash val="solid"/>
          </a:ln>
          <a:effectLst/>
        </p:spPr>
      </p:cxnSp>
      <p:grpSp>
        <p:nvGrpSpPr>
          <p:cNvPr id="12" name="Группа 11"/>
          <p:cNvGrpSpPr/>
          <p:nvPr/>
        </p:nvGrpSpPr>
        <p:grpSpPr>
          <a:xfrm>
            <a:off x="3568782" y="2115016"/>
            <a:ext cx="1135082" cy="978519"/>
            <a:chOff x="3475197" y="2163287"/>
            <a:chExt cx="1135082" cy="978519"/>
          </a:xfrm>
        </p:grpSpPr>
        <p:sp>
          <p:nvSpPr>
            <p:cNvPr id="87" name="Hexagon 12">
              <a:extLst>
                <a:ext uri="{FF2B5EF4-FFF2-40B4-BE49-F238E27FC236}">
                  <a16:creationId xmlns:a16="http://schemas.microsoft.com/office/drawing/2014/main" id="{17779BD7-8C42-4029-9D94-229D252723E3}"/>
                </a:ext>
              </a:extLst>
            </p:cNvPr>
            <p:cNvSpPr/>
            <p:nvPr/>
          </p:nvSpPr>
          <p:spPr>
            <a:xfrm>
              <a:off x="3475197" y="2163287"/>
              <a:ext cx="1135082" cy="978519"/>
            </a:xfrm>
            <a:prstGeom prst="hexagon">
              <a:avLst/>
            </a:prstGeom>
            <a:solidFill>
              <a:srgbClr val="DCDEE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6084" y="2354634"/>
              <a:ext cx="553837" cy="553837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08918" y="4777281"/>
            <a:ext cx="1135082" cy="978519"/>
            <a:chOff x="5132985" y="5013767"/>
            <a:chExt cx="1135082" cy="978519"/>
          </a:xfrm>
          <a:solidFill>
            <a:srgbClr val="A6AAA9">
              <a:lumMod val="60000"/>
              <a:lumOff val="40000"/>
            </a:srgbClr>
          </a:solidFill>
        </p:grpSpPr>
        <p:sp>
          <p:nvSpPr>
            <p:cNvPr id="53" name="Hexagon 11">
              <a:extLst>
                <a:ext uri="{FF2B5EF4-FFF2-40B4-BE49-F238E27FC236}">
                  <a16:creationId xmlns:a16="http://schemas.microsoft.com/office/drawing/2014/main" id="{33A7C528-B573-4101-B062-1C1C2F419F83}"/>
                </a:ext>
              </a:extLst>
            </p:cNvPr>
            <p:cNvSpPr/>
            <p:nvPr/>
          </p:nvSpPr>
          <p:spPr>
            <a:xfrm>
              <a:off x="5132985" y="5013767"/>
              <a:ext cx="1135082" cy="978519"/>
            </a:xfrm>
            <a:prstGeom prst="hexag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54" name="Рисунок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1136" y="5203214"/>
              <a:ext cx="619880" cy="619880"/>
            </a:xfrm>
            <a:prstGeom prst="rect">
              <a:avLst/>
            </a:prstGeom>
            <a:grpFill/>
          </p:spPr>
        </p:pic>
      </p:grpSp>
      <p:cxnSp>
        <p:nvCxnSpPr>
          <p:cNvPr id="37" name="Прямая соединительная линия 36"/>
          <p:cNvCxnSpPr>
            <a:stCxn id="84" idx="2"/>
            <a:endCxn id="35" idx="5"/>
          </p:cNvCxnSpPr>
          <p:nvPr/>
        </p:nvCxnSpPr>
        <p:spPr>
          <a:xfrm flipH="1">
            <a:off x="4459234" y="4424271"/>
            <a:ext cx="137889" cy="353010"/>
          </a:xfrm>
          <a:prstGeom prst="line">
            <a:avLst/>
          </a:prstGeom>
          <a:noFill/>
          <a:ln w="9525" cap="flat" cmpd="sng" algn="ctr">
            <a:solidFill>
              <a:srgbClr val="3E5057">
                <a:shade val="95000"/>
                <a:satMod val="105000"/>
              </a:srgbClr>
            </a:solidFill>
            <a:prstDash val="solid"/>
          </a:ln>
          <a:effectLst/>
        </p:spPr>
      </p:cxnSp>
      <p:grpSp>
        <p:nvGrpSpPr>
          <p:cNvPr id="13" name="Группа 12"/>
          <p:cNvGrpSpPr/>
          <p:nvPr/>
        </p:nvGrpSpPr>
        <p:grpSpPr>
          <a:xfrm>
            <a:off x="3568782" y="4777281"/>
            <a:ext cx="1135082" cy="978519"/>
            <a:chOff x="3502013" y="4689677"/>
            <a:chExt cx="1135082" cy="978519"/>
          </a:xfrm>
        </p:grpSpPr>
        <p:sp>
          <p:nvSpPr>
            <p:cNvPr id="35" name="Hexagon 14">
              <a:extLst>
                <a:ext uri="{FF2B5EF4-FFF2-40B4-BE49-F238E27FC236}">
                  <a16:creationId xmlns:a16="http://schemas.microsoft.com/office/drawing/2014/main" id="{D1F792DC-BC2E-44D8-9AB0-779E9AC7849D}"/>
                </a:ext>
              </a:extLst>
            </p:cNvPr>
            <p:cNvSpPr/>
            <p:nvPr/>
          </p:nvSpPr>
          <p:spPr>
            <a:xfrm>
              <a:off x="3502013" y="4689677"/>
              <a:ext cx="1135082" cy="978519"/>
            </a:xfrm>
            <a:prstGeom prst="hexagon">
              <a:avLst/>
            </a:prstGeom>
            <a:solidFill>
              <a:srgbClr val="3E5057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5819" y="4898216"/>
              <a:ext cx="553837" cy="553837"/>
            </a:xfrm>
            <a:prstGeom prst="rect">
              <a:avLst/>
            </a:prstGeom>
          </p:spPr>
        </p:pic>
      </p:grpSp>
      <p:sp>
        <p:nvSpPr>
          <p:cNvPr id="36" name="TextBox 35"/>
          <p:cNvSpPr txBox="1"/>
          <p:nvPr/>
        </p:nvSpPr>
        <p:spPr>
          <a:xfrm>
            <a:off x="631264" y="5247394"/>
            <a:ext cx="2880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u="sng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Сокращение расходов по закупке</a:t>
            </a:r>
          </a:p>
          <a:p>
            <a:r>
              <a:rPr lang="ru-RU" sz="1100" b="1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Вызов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оптимизация бюджетов</a:t>
            </a:r>
            <a:endParaRPr lang="ru-RU" sz="500" dirty="0" smtClean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500" b="1" dirty="0" smtClean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100" b="1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Условия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для эффективной 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реализации:</a:t>
            </a:r>
            <a:endParaRPr lang="ru-RU" sz="1100" dirty="0" smtClean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Публичность ценообразования производителей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Открытый доступ к бенч-маркам (аналогам)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56179" y="5249928"/>
            <a:ext cx="28800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u="sng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Расширение конкуренции</a:t>
            </a:r>
          </a:p>
          <a:p>
            <a:r>
              <a:rPr lang="ru-RU" sz="1100" b="1" dirty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Вызов</a:t>
            </a:r>
            <a:r>
              <a:rPr lang="ru-RU" sz="1100" dirty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получение заказчиком выгоды от конкуренции российских 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поставщиков</a:t>
            </a:r>
            <a:endParaRPr lang="en-US" sz="1100" dirty="0" smtClean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500" b="1" dirty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100" b="1" dirty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Условия</a:t>
            </a:r>
            <a:r>
              <a:rPr lang="ru-RU" sz="1100" dirty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для эффективной </a:t>
            </a: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реализации:</a:t>
            </a:r>
            <a:endParaRPr lang="ru-RU" sz="1100" dirty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партнерской сети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Выращивание поставщиков</a:t>
            </a:r>
            <a:endParaRPr lang="ru-RU" sz="1100" dirty="0" smtClean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500" dirty="0" smtClean="0">
                <a:solidFill>
                  <a:srgbClr val="3E50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ru-RU" sz="500" dirty="0">
              <a:solidFill>
                <a:srgbClr val="3E50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8614062" y="70310"/>
            <a:ext cx="1290583" cy="909246"/>
            <a:chOff x="7308848" y="2693081"/>
            <a:chExt cx="2595798" cy="1828800"/>
          </a:xfrm>
        </p:grpSpPr>
        <p:sp>
          <p:nvSpPr>
            <p:cNvPr id="40" name="Овал 39"/>
            <p:cNvSpPr/>
            <p:nvPr/>
          </p:nvSpPr>
          <p:spPr>
            <a:xfrm>
              <a:off x="7308848" y="2693081"/>
              <a:ext cx="1828800" cy="1828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8223248" y="2693081"/>
              <a:ext cx="1681398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415" y="157986"/>
            <a:ext cx="744931" cy="73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0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olor 2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12138</TotalTime>
  <Words>172</Words>
  <Application>Microsoft Office PowerPoint</Application>
  <PresentationFormat>Лист A4 (210x297 мм)</PresentationFormat>
  <Paragraphs>39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Tahoma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Vladimir Stepanov</dc:creator>
  <cp:lastModifiedBy>Федоров Дмитрий Геннадьевич</cp:lastModifiedBy>
  <cp:revision>181</cp:revision>
  <dcterms:created xsi:type="dcterms:W3CDTF">2018-04-09T03:01:40Z</dcterms:created>
  <dcterms:modified xsi:type="dcterms:W3CDTF">2024-05-13T14:47:31Z</dcterms:modified>
</cp:coreProperties>
</file>