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83" r:id="rId2"/>
    <p:sldId id="826" r:id="rId3"/>
    <p:sldId id="263" r:id="rId4"/>
    <p:sldId id="258" r:id="rId5"/>
    <p:sldId id="844" r:id="rId6"/>
    <p:sldId id="845" r:id="rId7"/>
    <p:sldId id="854" r:id="rId8"/>
    <p:sldId id="896" r:id="rId9"/>
    <p:sldId id="860" r:id="rId10"/>
    <p:sldId id="855" r:id="rId11"/>
    <p:sldId id="946" r:id="rId12"/>
    <p:sldId id="1004" r:id="rId13"/>
    <p:sldId id="880" r:id="rId14"/>
    <p:sldId id="881" r:id="rId15"/>
    <p:sldId id="938" r:id="rId16"/>
    <p:sldId id="939" r:id="rId17"/>
    <p:sldId id="1230" r:id="rId18"/>
    <p:sldId id="53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70"/>
    <p:restoredTop sz="96911"/>
  </p:normalViewPr>
  <p:slideViewPr>
    <p:cSldViewPr snapToGrid="0" snapToObjects="1">
      <p:cViewPr varScale="1">
        <p:scale>
          <a:sx n="166" d="100"/>
          <a:sy n="166" d="100"/>
        </p:scale>
        <p:origin x="21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BD8AA-CD6D-5546-8BD2-ACE98257EB28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098D0-79A7-624F-AC99-AB502EFB7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87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1986A6-66D5-E747-B59B-0A31226CE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8223ACC-B08F-4641-BF80-3CCE9B4DE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797348-C988-2743-92BF-88D14108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8EB6-EC0D-0C48-91F5-C6547D1CE250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D69C64-9D4A-A148-81E1-37367D138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118BEF-0413-C044-ADB8-204FFEEF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7AD0-6E13-BB48-8FEE-AE2D3FD44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24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9FDCA9-663C-E04D-816C-FC9A11B0A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366453-605B-5D43-8A59-0E0685EBB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AD712C-EB97-3242-80D2-2C16F9483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8EB6-EC0D-0C48-91F5-C6547D1CE250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ECBE03-D588-9248-B804-E583EB69D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1768EE-FD66-F240-85A4-B4CB35647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7AD0-6E13-BB48-8FEE-AE2D3FD44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598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96F7BF-A7AA-2B4B-AD8B-3591F2AF1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973A1B-7945-C949-8494-CC08BF4C3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189BBC-67A3-D74E-B238-CAEF455A9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8EB6-EC0D-0C48-91F5-C6547D1CE250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4639F9-E332-0E41-AEFE-83060A9AC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9318C5-6F35-9943-86A7-5310C2ABB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7AD0-6E13-BB48-8FEE-AE2D3FD44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243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100EB-3599-4B49-967C-70DBC50DD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4B0F0B-D80E-9940-A71D-4BFB45D40C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D2A875-8A93-8745-A920-14D1A37D53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3C5026-3EA9-EF48-A3F0-B63C44D83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8EB6-EC0D-0C48-91F5-C6547D1CE250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E7DBC3-C44A-5547-9EF1-0E4974DFE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2E5BB8-79A4-054C-9532-8CA93CBC0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7AD0-6E13-BB48-8FEE-AE2D3FD44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882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BEFDFD-D4EC-DA4C-9ED4-7C83A1D11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8D948A-B8CA-A14F-91FE-C7F45AEC7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F9EDE6C-7989-394E-890B-85FB173F4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DDACCF-D950-B341-9B42-3308D86779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5143232-5427-7A46-9590-23B1F5FC01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8BC3551-81A8-174F-8ED8-CE5729485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8EB6-EC0D-0C48-91F5-C6547D1CE250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023FECD-AED4-D34D-930E-19F5D7285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5096FFE-EF99-CA46-9766-61D7B1D6D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7AD0-6E13-BB48-8FEE-AE2D3FD44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736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C75196-EFAF-E942-A1F1-9D19B2628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8DAE148-9F42-6D41-B4B7-6DD071D35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8EB6-EC0D-0C48-91F5-C6547D1CE250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93C7359-57B3-E641-BAD1-A47AA86D5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B271DF7-4F7A-EC47-B3C2-86A5EEE1C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7AD0-6E13-BB48-8FEE-AE2D3FD44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971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FA4EDE8-2160-A045-8B3F-8AB0D19F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8EB6-EC0D-0C48-91F5-C6547D1CE250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7C0CBAC-784D-2D41-ABA8-49E601436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62DEE4C-EA37-644C-8D91-5393C6125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7AD0-6E13-BB48-8FEE-AE2D3FD44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835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4E30A4-F1B5-CE46-B3AA-7259C0327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455FB7-F64E-7240-9E68-E47F20B39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8941CC-6469-164C-AEEE-851E27A96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082D7C-C1CC-844D-867E-D61B031CC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8EB6-EC0D-0C48-91F5-C6547D1CE250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B18DE6-7683-8346-BB24-13C84AC09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EA3B48-109A-254A-8081-3BCE7E810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7AD0-6E13-BB48-8FEE-AE2D3FD44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50260-EE00-F947-85BC-BCA48B02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4E97E07-DBF3-C442-838E-7261121CB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F85E7D-D5DB-D948-8E18-0215065E0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CC48B9-F495-454A-B0D1-C5CF723D6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8EB6-EC0D-0C48-91F5-C6547D1CE250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3D79CD-2D50-BD4B-9846-4E204D40A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7D094B-862C-A24C-88E7-F5A58806E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7AD0-6E13-BB48-8FEE-AE2D3FD44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244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C0D8E9-B542-4449-92B5-7498D5789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626913-427F-A54A-8014-D67ECE641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61CB52-01BE-B84E-A1A1-33D91E62F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8EB6-EC0D-0C48-91F5-C6547D1CE250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27275A-271A-4D40-8959-F6D0D9EA9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08CE17-66BB-844B-A3A3-EBB53D76A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7AD0-6E13-BB48-8FEE-AE2D3FD44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768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C664464-6354-3445-93B1-EBD42160D8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19B177-3326-1045-AFAE-7D11733CF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75AF6-F833-0B4B-8E6B-BAB80A36B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8EB6-EC0D-0C48-91F5-C6547D1CE250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94F9F1-5414-5346-B6C8-607B62C0F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9B1D78-7693-4945-B101-A06CE5612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7AD0-6E13-BB48-8FEE-AE2D3FD44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59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22F9FC-67BE-FD48-BF53-FB134D310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503C3E-B4E9-0B4B-979A-05A686F29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4FC604-3D34-DB4F-86A2-7E1E25B46E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18EB6-EC0D-0C48-91F5-C6547D1CE250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23A1F1-ED1F-984C-BC07-E5EB4B264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028E56-FB88-2F40-8530-C9AA72CBB6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87AD0-6E13-BB48-8FEE-AE2D3FD44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458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444137" y="1487607"/>
            <a:ext cx="11116491" cy="2703394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 в сфере закупок</a:t>
            </a:r>
            <a:br>
              <a:rPr lang="ru-RU" sz="40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 теории к практике)</a:t>
            </a:r>
            <a:endParaRPr lang="ru-RU" sz="4000" b="1" i="1" dirty="0">
              <a:solidFill>
                <a:srgbClr val="0020FE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B80939F-FA3E-5348-8F79-52D956760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Прямоугольник 2">
            <a:extLst>
              <a:ext uri="{FF2B5EF4-FFF2-40B4-BE49-F238E27FC236}">
                <a16:creationId xmlns:a16="http://schemas.microsoft.com/office/drawing/2014/main" id="{A08F3054-BA4A-0B45-9F52-ED3E66995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424" y="5182389"/>
            <a:ext cx="8236127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atin typeface="Times New Roman" charset="0"/>
                <a:cs typeface="Times New Roman" charset="0"/>
              </a:rPr>
              <a:t>КИКАВЕЦ ВИТАЛИЙ ВИКТОРОВИЧ</a:t>
            </a:r>
          </a:p>
          <a:p>
            <a:pPr algn="r"/>
            <a:r>
              <a:rPr lang="ru-RU" b="1" i="1" dirty="0">
                <a:latin typeface="Times New Roman" charset="0"/>
                <a:cs typeface="Times New Roman" charset="0"/>
              </a:rPr>
              <a:t>профессор кафедры финансового права </a:t>
            </a:r>
          </a:p>
          <a:p>
            <a:pPr algn="r"/>
            <a:r>
              <a:rPr lang="ru-RU" b="1" i="1" dirty="0">
                <a:latin typeface="Times New Roman" charset="0"/>
                <a:cs typeface="Times New Roman" charset="0"/>
              </a:rPr>
              <a:t>Российского государственного университета правосудия, </a:t>
            </a:r>
          </a:p>
          <a:p>
            <a:pPr algn="r"/>
            <a:r>
              <a:rPr lang="ru-RU" b="1" i="1" dirty="0">
                <a:latin typeface="Times New Roman" charset="0"/>
                <a:cs typeface="Times New Roman" charset="0"/>
              </a:rPr>
              <a:t>кандидат юридических наук, доцент</a:t>
            </a:r>
          </a:p>
          <a:p>
            <a:pPr algn="r"/>
            <a:r>
              <a:rPr lang="ru-RU" b="1" i="1" dirty="0">
                <a:latin typeface="Times New Roman" charset="0"/>
                <a:cs typeface="Times New Roman" charset="0"/>
              </a:rPr>
              <a:t> </a:t>
            </a:r>
          </a:p>
          <a:p>
            <a:pPr algn="r"/>
            <a:endParaRPr lang="ru-RU" b="1" dirty="0">
              <a:solidFill>
                <a:srgbClr val="0000FF"/>
              </a:solidFill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774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35FA8-EF60-1446-BE28-482D31ED3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7" y="365126"/>
            <a:ext cx="11453353" cy="69928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ПРАВООТНОШЕНИЯ В СФЕРЕ ПУБЛИЧНЫХ ЗАКУПОК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423621CF-6257-F54E-B030-C31A064F48FE}"/>
              </a:ext>
            </a:extLst>
          </p:cNvPr>
          <p:cNvSpPr/>
          <p:nvPr/>
        </p:nvSpPr>
        <p:spPr>
          <a:xfrm>
            <a:off x="352567" y="3794078"/>
            <a:ext cx="1173707" cy="6005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ПБС</a:t>
            </a:r>
          </a:p>
        </p:txBody>
      </p:sp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id="{7D0B2BA9-E6E7-9C4B-86AC-3C610C31E8EA}"/>
              </a:ext>
            </a:extLst>
          </p:cNvPr>
          <p:cNvSpPr/>
          <p:nvPr/>
        </p:nvSpPr>
        <p:spPr>
          <a:xfrm>
            <a:off x="2006221" y="4942124"/>
            <a:ext cx="409433" cy="3548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3D2C7735-EC97-8B4E-98F3-418968E5E325}"/>
              </a:ext>
            </a:extLst>
          </p:cNvPr>
          <p:cNvSpPr/>
          <p:nvPr/>
        </p:nvSpPr>
        <p:spPr>
          <a:xfrm>
            <a:off x="1748051" y="3193576"/>
            <a:ext cx="1173707" cy="6005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ГРБС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E53B4CA5-C0DD-9846-B422-04860DAEA879}"/>
              </a:ext>
            </a:extLst>
          </p:cNvPr>
          <p:cNvSpPr/>
          <p:nvPr/>
        </p:nvSpPr>
        <p:spPr>
          <a:xfrm>
            <a:off x="3143535" y="2593074"/>
            <a:ext cx="1364774" cy="6005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1C57167E-D69A-5947-A1E8-8FFE5F8B6D78}"/>
              </a:ext>
            </a:extLst>
          </p:cNvPr>
          <p:cNvSpPr/>
          <p:nvPr/>
        </p:nvSpPr>
        <p:spPr>
          <a:xfrm>
            <a:off x="4730086" y="3193576"/>
            <a:ext cx="1173707" cy="6005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ГРБС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2777B7D8-1ED0-7E48-BCB0-3A4852E93D10}"/>
              </a:ext>
            </a:extLst>
          </p:cNvPr>
          <p:cNvSpPr/>
          <p:nvPr/>
        </p:nvSpPr>
        <p:spPr>
          <a:xfrm>
            <a:off x="6125570" y="3753135"/>
            <a:ext cx="1173707" cy="6005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ПБС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EB5EA60D-B978-7147-BF8E-0315128EA860}"/>
              </a:ext>
            </a:extLst>
          </p:cNvPr>
          <p:cNvSpPr/>
          <p:nvPr/>
        </p:nvSpPr>
        <p:spPr>
          <a:xfrm>
            <a:off x="7514381" y="4980337"/>
            <a:ext cx="1173707" cy="60050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E95D61D4-6006-2242-AABC-1888683FADC8}"/>
              </a:ext>
            </a:extLst>
          </p:cNvPr>
          <p:cNvSpPr/>
          <p:nvPr/>
        </p:nvSpPr>
        <p:spPr>
          <a:xfrm>
            <a:off x="6125570" y="5856689"/>
            <a:ext cx="1173707" cy="60050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ППИ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98A6C7EC-3F5B-9846-834A-EAF5759FF314}"/>
              </a:ext>
            </a:extLst>
          </p:cNvPr>
          <p:cNvCxnSpPr>
            <a:cxnSpLocks/>
          </p:cNvCxnSpPr>
          <p:nvPr/>
        </p:nvCxnSpPr>
        <p:spPr>
          <a:xfrm flipV="1">
            <a:off x="1598305" y="3916500"/>
            <a:ext cx="586853" cy="273772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CA2B5089-D1CA-2643-81DE-B3F74A6A79D7}"/>
              </a:ext>
            </a:extLst>
          </p:cNvPr>
          <p:cNvCxnSpPr>
            <a:cxnSpLocks/>
          </p:cNvCxnSpPr>
          <p:nvPr/>
        </p:nvCxnSpPr>
        <p:spPr>
          <a:xfrm flipV="1">
            <a:off x="2980823" y="3226878"/>
            <a:ext cx="586853" cy="273772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FC25B557-BA68-A746-97E4-31F95290B29E}"/>
              </a:ext>
            </a:extLst>
          </p:cNvPr>
          <p:cNvCxnSpPr>
            <a:cxnSpLocks/>
          </p:cNvCxnSpPr>
          <p:nvPr/>
        </p:nvCxnSpPr>
        <p:spPr>
          <a:xfrm>
            <a:off x="4023360" y="3226878"/>
            <a:ext cx="666086" cy="379235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B406B5A4-EAD1-874D-8721-4ADA0D9097BE}"/>
              </a:ext>
            </a:extLst>
          </p:cNvPr>
          <p:cNvCxnSpPr>
            <a:cxnSpLocks/>
          </p:cNvCxnSpPr>
          <p:nvPr/>
        </p:nvCxnSpPr>
        <p:spPr>
          <a:xfrm>
            <a:off x="5537920" y="3865246"/>
            <a:ext cx="514823" cy="273772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01375879-71D8-B14B-9EC9-2257B2D70E6B}"/>
              </a:ext>
            </a:extLst>
          </p:cNvPr>
          <p:cNvCxnSpPr/>
          <p:nvPr/>
        </p:nvCxnSpPr>
        <p:spPr>
          <a:xfrm>
            <a:off x="352567" y="4722243"/>
            <a:ext cx="913687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766E9BFD-1084-0E40-A0A8-B3499F363179}"/>
              </a:ext>
            </a:extLst>
          </p:cNvPr>
          <p:cNvSpPr/>
          <p:nvPr/>
        </p:nvSpPr>
        <p:spPr>
          <a:xfrm>
            <a:off x="7514380" y="1252088"/>
            <a:ext cx="4088340" cy="6005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правоотношения</a:t>
            </a: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1281E628-69A5-B546-B7D5-37E4C2B66F61}"/>
              </a:ext>
            </a:extLst>
          </p:cNvPr>
          <p:cNvSpPr/>
          <p:nvPr/>
        </p:nvSpPr>
        <p:spPr>
          <a:xfrm>
            <a:off x="7514381" y="1985750"/>
            <a:ext cx="4088339" cy="60050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административные правоотношения</a:t>
            </a: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2E97A52A-A891-E24C-8C5D-22205D5FF28E}"/>
              </a:ext>
            </a:extLst>
          </p:cNvPr>
          <p:cNvSpPr/>
          <p:nvPr/>
        </p:nvSpPr>
        <p:spPr>
          <a:xfrm>
            <a:off x="7514381" y="2780755"/>
            <a:ext cx="4088339" cy="60050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гражданские правоотношения</a:t>
            </a: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1DC14DB6-E01A-1544-819C-48321A33D1E1}"/>
              </a:ext>
            </a:extLst>
          </p:cNvPr>
          <p:cNvCxnSpPr>
            <a:cxnSpLocks/>
          </p:cNvCxnSpPr>
          <p:nvPr/>
        </p:nvCxnSpPr>
        <p:spPr>
          <a:xfrm>
            <a:off x="6703096" y="4425726"/>
            <a:ext cx="872244" cy="511136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44730334-D64B-1448-860A-DDA8CB86D541}"/>
              </a:ext>
            </a:extLst>
          </p:cNvPr>
          <p:cNvCxnSpPr>
            <a:cxnSpLocks/>
          </p:cNvCxnSpPr>
          <p:nvPr/>
        </p:nvCxnSpPr>
        <p:spPr>
          <a:xfrm flipH="1">
            <a:off x="6546915" y="4399737"/>
            <a:ext cx="1" cy="1456952"/>
          </a:xfrm>
          <a:prstGeom prst="straightConnector1">
            <a:avLst/>
          </a:prstGeom>
          <a:ln w="53975">
            <a:solidFill>
              <a:srgbClr val="FFC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A6DA66C6-5224-324D-9CF2-B67C0E7ED942}"/>
              </a:ext>
            </a:extLst>
          </p:cNvPr>
          <p:cNvCxnSpPr>
            <a:cxnSpLocks/>
          </p:cNvCxnSpPr>
          <p:nvPr/>
        </p:nvCxnSpPr>
        <p:spPr>
          <a:xfrm flipH="1">
            <a:off x="7339917" y="5631583"/>
            <a:ext cx="446225" cy="484717"/>
          </a:xfrm>
          <a:prstGeom prst="straightConnector1">
            <a:avLst/>
          </a:prstGeom>
          <a:ln w="53975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86FD918B-8D32-5443-B3E7-D77AE64C4D0E}"/>
              </a:ext>
            </a:extLst>
          </p:cNvPr>
          <p:cNvCxnSpPr>
            <a:cxnSpLocks/>
          </p:cNvCxnSpPr>
          <p:nvPr/>
        </p:nvCxnSpPr>
        <p:spPr>
          <a:xfrm>
            <a:off x="6712423" y="4425726"/>
            <a:ext cx="0" cy="1430963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276846D-3A4A-2F47-AF8F-EFED0EB5DD71}"/>
              </a:ext>
            </a:extLst>
          </p:cNvPr>
          <p:cNvCxnSpPr>
            <a:cxnSpLocks/>
          </p:cNvCxnSpPr>
          <p:nvPr/>
        </p:nvCxnSpPr>
        <p:spPr>
          <a:xfrm>
            <a:off x="6993141" y="4425726"/>
            <a:ext cx="793001" cy="511136"/>
          </a:xfrm>
          <a:prstGeom prst="straightConnector1">
            <a:avLst/>
          </a:prstGeom>
          <a:ln w="53975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630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FECF90DB-842C-254D-8E01-45439D5A1679}"/>
              </a:ext>
            </a:extLst>
          </p:cNvPr>
          <p:cNvSpPr/>
          <p:nvPr/>
        </p:nvSpPr>
        <p:spPr>
          <a:xfrm>
            <a:off x="310122" y="4659840"/>
            <a:ext cx="8278046" cy="3473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финансовый контроль</a:t>
            </a:r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2B0129C-C381-F849-B556-C097BB8E2A02}"/>
              </a:ext>
            </a:extLst>
          </p:cNvPr>
          <p:cNvSpPr/>
          <p:nvPr/>
        </p:nvSpPr>
        <p:spPr>
          <a:xfrm>
            <a:off x="1919111" y="973929"/>
            <a:ext cx="9965677" cy="34733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общественный контроль</a:t>
            </a:r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5D66F67-64E7-7844-80ED-A4ADE86392D9}"/>
              </a:ext>
            </a:extLst>
          </p:cNvPr>
          <p:cNvSpPr/>
          <p:nvPr/>
        </p:nvSpPr>
        <p:spPr>
          <a:xfrm>
            <a:off x="310122" y="191314"/>
            <a:ext cx="11574666" cy="553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контроля публичных закупок относительно этапов закупки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BC68FC9-6816-A54A-A0DF-620A5D7969E9}"/>
              </a:ext>
            </a:extLst>
          </p:cNvPr>
          <p:cNvSpPr/>
          <p:nvPr/>
        </p:nvSpPr>
        <p:spPr>
          <a:xfrm>
            <a:off x="310122" y="3299444"/>
            <a:ext cx="3101071" cy="47074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D3C4864-8A60-2342-94CF-E3278EE14E11}"/>
              </a:ext>
            </a:extLst>
          </p:cNvPr>
          <p:cNvSpPr/>
          <p:nvPr/>
        </p:nvSpPr>
        <p:spPr>
          <a:xfrm>
            <a:off x="6602505" y="3296515"/>
            <a:ext cx="1992465" cy="47074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68A6A5C-7363-284F-81BD-3F87CAAA94CF}"/>
              </a:ext>
            </a:extLst>
          </p:cNvPr>
          <p:cNvSpPr/>
          <p:nvPr/>
        </p:nvSpPr>
        <p:spPr>
          <a:xfrm>
            <a:off x="3580902" y="3298842"/>
            <a:ext cx="2851895" cy="47074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ППИ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0AC94793-BA7C-964C-8E2F-AE232BC4D6A7}"/>
              </a:ext>
            </a:extLst>
          </p:cNvPr>
          <p:cNvSpPr/>
          <p:nvPr/>
        </p:nvSpPr>
        <p:spPr>
          <a:xfrm>
            <a:off x="8764678" y="3299442"/>
            <a:ext cx="3120110" cy="47074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блага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F04EC42-BDD0-144D-88CD-E2A68485A0B1}"/>
              </a:ext>
            </a:extLst>
          </p:cNvPr>
          <p:cNvSpPr/>
          <p:nvPr/>
        </p:nvSpPr>
        <p:spPr>
          <a:xfrm>
            <a:off x="310121" y="2968978"/>
            <a:ext cx="1529967" cy="28327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плана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7319466D-ED45-DD41-8646-317222E5D460}"/>
              </a:ext>
            </a:extLst>
          </p:cNvPr>
          <p:cNvSpPr/>
          <p:nvPr/>
        </p:nvSpPr>
        <p:spPr>
          <a:xfrm>
            <a:off x="1919111" y="2968978"/>
            <a:ext cx="1492082" cy="28327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в ЕИС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377AE3A-3BC4-FA4E-92CC-5E24A8294885}"/>
              </a:ext>
            </a:extLst>
          </p:cNvPr>
          <p:cNvSpPr/>
          <p:nvPr/>
        </p:nvSpPr>
        <p:spPr>
          <a:xfrm>
            <a:off x="1919111" y="1394554"/>
            <a:ext cx="6675859" cy="34733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контроль</a:t>
            </a:r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089A7BC7-8610-D24A-BA1C-E32A194E0CFD}"/>
              </a:ext>
            </a:extLst>
          </p:cNvPr>
          <p:cNvSpPr/>
          <p:nvPr/>
        </p:nvSpPr>
        <p:spPr>
          <a:xfrm>
            <a:off x="6602505" y="2172051"/>
            <a:ext cx="1992465" cy="5496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заказчиком</a:t>
            </a:r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CAB7DC62-7326-1F4D-903E-3B562D2AE3F1}"/>
              </a:ext>
            </a:extLst>
          </p:cNvPr>
          <p:cNvSpPr/>
          <p:nvPr/>
        </p:nvSpPr>
        <p:spPr>
          <a:xfrm>
            <a:off x="3580902" y="2164139"/>
            <a:ext cx="2851895" cy="63550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административный (процедурный) контроль</a:t>
            </a:r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7543BDB4-DD4A-CC4D-8AB0-0A1E59B0EC0D}"/>
              </a:ext>
            </a:extLst>
          </p:cNvPr>
          <p:cNvSpPr/>
          <p:nvPr/>
        </p:nvSpPr>
        <p:spPr>
          <a:xfrm>
            <a:off x="3580902" y="2968978"/>
            <a:ext cx="1216876" cy="28327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7CA6D0EA-BC18-984C-AB70-7A2C9E91453C}"/>
              </a:ext>
            </a:extLst>
          </p:cNvPr>
          <p:cNvSpPr/>
          <p:nvPr/>
        </p:nvSpPr>
        <p:spPr>
          <a:xfrm>
            <a:off x="4888089" y="2968978"/>
            <a:ext cx="1544708" cy="28327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неконкурент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B3DD67F7-BD80-4240-82F1-B8981634CE5A}"/>
              </a:ext>
            </a:extLst>
          </p:cNvPr>
          <p:cNvSpPr/>
          <p:nvPr/>
        </p:nvSpPr>
        <p:spPr>
          <a:xfrm>
            <a:off x="3580901" y="1808551"/>
            <a:ext cx="5014069" cy="2783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антимонопольный контроль</a:t>
            </a:r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62A36807-1299-F04B-A7E0-6B48DCB1F777}"/>
              </a:ext>
            </a:extLst>
          </p:cNvPr>
          <p:cNvCxnSpPr>
            <a:cxnSpLocks/>
          </p:cNvCxnSpPr>
          <p:nvPr/>
        </p:nvCxnSpPr>
        <p:spPr>
          <a:xfrm flipH="1">
            <a:off x="1918661" y="973929"/>
            <a:ext cx="1347" cy="2003516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>
            <a:extLst>
              <a:ext uri="{FF2B5EF4-FFF2-40B4-BE49-F238E27FC236}">
                <a16:creationId xmlns:a16="http://schemas.microsoft.com/office/drawing/2014/main" id="{E470E8E7-1EF4-C447-AAEE-EDA311680F49}"/>
              </a:ext>
            </a:extLst>
          </p:cNvPr>
          <p:cNvCxnSpPr>
            <a:cxnSpLocks/>
          </p:cNvCxnSpPr>
          <p:nvPr/>
        </p:nvCxnSpPr>
        <p:spPr>
          <a:xfrm>
            <a:off x="11884788" y="973929"/>
            <a:ext cx="0" cy="2322586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E989D8F1-9CBF-4B4E-B498-2F648FB0B62C}"/>
              </a:ext>
            </a:extLst>
          </p:cNvPr>
          <p:cNvCxnSpPr>
            <a:cxnSpLocks/>
          </p:cNvCxnSpPr>
          <p:nvPr/>
        </p:nvCxnSpPr>
        <p:spPr>
          <a:xfrm>
            <a:off x="3580586" y="1814395"/>
            <a:ext cx="314" cy="116305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54559E17-D710-9441-BD87-711C48D544B5}"/>
              </a:ext>
            </a:extLst>
          </p:cNvPr>
          <p:cNvCxnSpPr>
            <a:cxnSpLocks/>
          </p:cNvCxnSpPr>
          <p:nvPr/>
        </p:nvCxnSpPr>
        <p:spPr>
          <a:xfrm flipH="1">
            <a:off x="6432642" y="2164139"/>
            <a:ext cx="5100" cy="804839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23F83CC4-E783-7448-9D5C-2B76E9A53B93}"/>
              </a:ext>
            </a:extLst>
          </p:cNvPr>
          <p:cNvCxnSpPr>
            <a:cxnSpLocks/>
          </p:cNvCxnSpPr>
          <p:nvPr/>
        </p:nvCxnSpPr>
        <p:spPr>
          <a:xfrm>
            <a:off x="8586945" y="1400314"/>
            <a:ext cx="7869" cy="1896201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id="{8106EA15-BA9F-6F41-A6A6-1A1C9956AFD4}"/>
              </a:ext>
            </a:extLst>
          </p:cNvPr>
          <p:cNvCxnSpPr>
            <a:cxnSpLocks/>
          </p:cNvCxnSpPr>
          <p:nvPr/>
        </p:nvCxnSpPr>
        <p:spPr>
          <a:xfrm>
            <a:off x="6602035" y="2156547"/>
            <a:ext cx="314" cy="116305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>
            <a:extLst>
              <a:ext uri="{FF2B5EF4-FFF2-40B4-BE49-F238E27FC236}">
                <a16:creationId xmlns:a16="http://schemas.microsoft.com/office/drawing/2014/main" id="{37939CC6-1380-0F42-9875-924C514BB412}"/>
              </a:ext>
            </a:extLst>
          </p:cNvPr>
          <p:cNvCxnSpPr>
            <a:cxnSpLocks/>
            <a:endCxn id="31" idx="1"/>
          </p:cNvCxnSpPr>
          <p:nvPr/>
        </p:nvCxnSpPr>
        <p:spPr>
          <a:xfrm>
            <a:off x="3411193" y="3531885"/>
            <a:ext cx="169709" cy="2328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>
            <a:extLst>
              <a:ext uri="{FF2B5EF4-FFF2-40B4-BE49-F238E27FC236}">
                <a16:creationId xmlns:a16="http://schemas.microsoft.com/office/drawing/2014/main" id="{824AC056-AAB7-3F42-A6A1-820CBAD91828}"/>
              </a:ext>
            </a:extLst>
          </p:cNvPr>
          <p:cNvCxnSpPr>
            <a:cxnSpLocks/>
          </p:cNvCxnSpPr>
          <p:nvPr/>
        </p:nvCxnSpPr>
        <p:spPr>
          <a:xfrm>
            <a:off x="6445751" y="3542262"/>
            <a:ext cx="169709" cy="2328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id="{E768FD72-69A9-9A49-8717-3D10A89A6B12}"/>
              </a:ext>
            </a:extLst>
          </p:cNvPr>
          <p:cNvCxnSpPr>
            <a:cxnSpLocks/>
          </p:cNvCxnSpPr>
          <p:nvPr/>
        </p:nvCxnSpPr>
        <p:spPr>
          <a:xfrm>
            <a:off x="8591459" y="3542262"/>
            <a:ext cx="169709" cy="2328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DA2CE18B-16A6-E84D-B6B8-2D6C35D709C6}"/>
              </a:ext>
            </a:extLst>
          </p:cNvPr>
          <p:cNvSpPr/>
          <p:nvPr/>
        </p:nvSpPr>
        <p:spPr>
          <a:xfrm>
            <a:off x="6602034" y="4123300"/>
            <a:ext cx="1992935" cy="3473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ВФК</a:t>
            </a:r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E55F9C0-8108-5341-B189-0A7C53439E95}"/>
              </a:ext>
            </a:extLst>
          </p:cNvPr>
          <p:cNvGrpSpPr/>
          <p:nvPr/>
        </p:nvGrpSpPr>
        <p:grpSpPr>
          <a:xfrm>
            <a:off x="1905327" y="5118139"/>
            <a:ext cx="9973255" cy="1265633"/>
            <a:chOff x="1911086" y="4597105"/>
            <a:chExt cx="9973255" cy="1265633"/>
          </a:xfrm>
        </p:grpSpPr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CB87FE81-171C-B64C-812C-41D3CA004CF9}"/>
                </a:ext>
              </a:extLst>
            </p:cNvPr>
            <p:cNvSpPr/>
            <p:nvPr/>
          </p:nvSpPr>
          <p:spPr>
            <a:xfrm>
              <a:off x="1911086" y="5055497"/>
              <a:ext cx="9973255" cy="34733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внутренний Г(М)ФК</a:t>
              </a:r>
              <a:endPara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A56BC9DD-47DE-A148-86F3-8BF7BDF5E51B}"/>
                </a:ext>
              </a:extLst>
            </p:cNvPr>
            <p:cNvSpPr/>
            <p:nvPr/>
          </p:nvSpPr>
          <p:spPr>
            <a:xfrm>
              <a:off x="1918661" y="5515403"/>
              <a:ext cx="9965680" cy="34733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</a:t>
              </a:r>
              <a:r>
                <a:rPr lang="ru-RU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внешний Г(М)ФК</a:t>
              </a:r>
              <a:endPara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3F577DDE-5BD4-7647-BDC3-01C027DD69E6}"/>
                </a:ext>
              </a:extLst>
            </p:cNvPr>
            <p:cNvSpPr/>
            <p:nvPr/>
          </p:nvSpPr>
          <p:spPr>
            <a:xfrm>
              <a:off x="1918959" y="4597105"/>
              <a:ext cx="6676153" cy="34733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общественный финансовый контроль</a:t>
              </a:r>
              <a:endPara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71" name="Прямая со стрелкой 70">
            <a:extLst>
              <a:ext uri="{FF2B5EF4-FFF2-40B4-BE49-F238E27FC236}">
                <a16:creationId xmlns:a16="http://schemas.microsoft.com/office/drawing/2014/main" id="{57D0DD66-B2B6-8A4D-A94A-C964D13DFE61}"/>
              </a:ext>
            </a:extLst>
          </p:cNvPr>
          <p:cNvCxnSpPr>
            <a:cxnSpLocks/>
          </p:cNvCxnSpPr>
          <p:nvPr/>
        </p:nvCxnSpPr>
        <p:spPr>
          <a:xfrm flipV="1">
            <a:off x="1906629" y="3767256"/>
            <a:ext cx="0" cy="2616516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>
            <a:extLst>
              <a:ext uri="{FF2B5EF4-FFF2-40B4-BE49-F238E27FC236}">
                <a16:creationId xmlns:a16="http://schemas.microsoft.com/office/drawing/2014/main" id="{28B7BF8F-9889-C94F-94A2-CE17994AE296}"/>
              </a:ext>
            </a:extLst>
          </p:cNvPr>
          <p:cNvCxnSpPr>
            <a:cxnSpLocks/>
          </p:cNvCxnSpPr>
          <p:nvPr/>
        </p:nvCxnSpPr>
        <p:spPr>
          <a:xfrm flipV="1">
            <a:off x="8584875" y="3789741"/>
            <a:ext cx="1" cy="178679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3915E983-E840-EA49-A0EB-EB10701B87F2}"/>
              </a:ext>
            </a:extLst>
          </p:cNvPr>
          <p:cNvCxnSpPr>
            <a:cxnSpLocks/>
          </p:cNvCxnSpPr>
          <p:nvPr/>
        </p:nvCxnSpPr>
        <p:spPr>
          <a:xfrm flipV="1">
            <a:off x="11884026" y="3789740"/>
            <a:ext cx="0" cy="2594032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>
            <a:extLst>
              <a:ext uri="{FF2B5EF4-FFF2-40B4-BE49-F238E27FC236}">
                <a16:creationId xmlns:a16="http://schemas.microsoft.com/office/drawing/2014/main" id="{DC89A6F8-C3D5-384F-A0D2-08A5554A3D10}"/>
              </a:ext>
            </a:extLst>
          </p:cNvPr>
          <p:cNvCxnSpPr>
            <a:cxnSpLocks/>
          </p:cNvCxnSpPr>
          <p:nvPr/>
        </p:nvCxnSpPr>
        <p:spPr>
          <a:xfrm flipV="1">
            <a:off x="6615460" y="3789740"/>
            <a:ext cx="0" cy="688388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68DD4E0D-2018-DF4E-AC2F-1D4C01C92441}"/>
              </a:ext>
            </a:extLst>
          </p:cNvPr>
          <p:cNvCxnSpPr>
            <a:cxnSpLocks/>
          </p:cNvCxnSpPr>
          <p:nvPr/>
        </p:nvCxnSpPr>
        <p:spPr>
          <a:xfrm flipV="1">
            <a:off x="335060" y="3789740"/>
            <a:ext cx="0" cy="1217435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E08987D-D905-5849-9475-4AEEE41084AE}"/>
              </a:ext>
            </a:extLst>
          </p:cNvPr>
          <p:cNvSpPr/>
          <p:nvPr/>
        </p:nvSpPr>
        <p:spPr>
          <a:xfrm rot="16200000">
            <a:off x="-823391" y="1843931"/>
            <a:ext cx="2003518" cy="2635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публичный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A7D1BEDF-9D87-EF4F-AD19-BD9B24BB5CA4}"/>
              </a:ext>
            </a:extLst>
          </p:cNvPr>
          <p:cNvSpPr/>
          <p:nvPr/>
        </p:nvSpPr>
        <p:spPr>
          <a:xfrm rot="16200000">
            <a:off x="-1252368" y="4986685"/>
            <a:ext cx="2794557" cy="2846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публичный финансовый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625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793B018C-1637-C141-8B15-015972D65712}"/>
              </a:ext>
            </a:extLst>
          </p:cNvPr>
          <p:cNvCxnSpPr>
            <a:cxnSpLocks/>
          </p:cNvCxnSpPr>
          <p:nvPr/>
        </p:nvCxnSpPr>
        <p:spPr>
          <a:xfrm flipH="1">
            <a:off x="3636032" y="1297370"/>
            <a:ext cx="1" cy="74135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BDB0EE-12D4-8941-9F14-0CE786AA9B2F}"/>
              </a:ext>
            </a:extLst>
          </p:cNvPr>
          <p:cNvSpPr/>
          <p:nvPr/>
        </p:nvSpPr>
        <p:spPr>
          <a:xfrm>
            <a:off x="5010386" y="2005261"/>
            <a:ext cx="1619847" cy="1201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Г(М)ФК</a:t>
            </a:r>
          </a:p>
          <a:p>
            <a:pPr algn="ctr"/>
            <a:r>
              <a:rPr lang="ru-RU" sz="1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(ст. 265 БК РФ)</a:t>
            </a:r>
          </a:p>
          <a:p>
            <a:pPr algn="ctr"/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5D66F67-64E7-7844-80ED-A4ADE86392D9}"/>
              </a:ext>
            </a:extLst>
          </p:cNvPr>
          <p:cNvSpPr/>
          <p:nvPr/>
        </p:nvSpPr>
        <p:spPr>
          <a:xfrm>
            <a:off x="261736" y="292914"/>
            <a:ext cx="11077930" cy="553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действующая модель контроля публичных закупок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3B66F9-E7FA-A54B-B9B9-C6E547DD2426}"/>
              </a:ext>
            </a:extLst>
          </p:cNvPr>
          <p:cNvSpPr/>
          <p:nvPr/>
        </p:nvSpPr>
        <p:spPr>
          <a:xfrm>
            <a:off x="8932227" y="2027250"/>
            <a:ext cx="2407438" cy="5530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общественный</a:t>
            </a:r>
          </a:p>
        </p:txBody>
      </p: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B80FADAE-C53E-6649-8B2E-89996458A100}"/>
              </a:ext>
            </a:extLst>
          </p:cNvPr>
          <p:cNvCxnSpPr>
            <a:cxnSpLocks/>
          </p:cNvCxnSpPr>
          <p:nvPr/>
        </p:nvCxnSpPr>
        <p:spPr>
          <a:xfrm>
            <a:off x="1288567" y="1475573"/>
            <a:ext cx="0" cy="54408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20BABA05-F1E8-F245-B952-225746953903}"/>
              </a:ext>
            </a:extLst>
          </p:cNvPr>
          <p:cNvCxnSpPr>
            <a:cxnSpLocks/>
          </p:cNvCxnSpPr>
          <p:nvPr/>
        </p:nvCxnSpPr>
        <p:spPr>
          <a:xfrm>
            <a:off x="9194324" y="1568288"/>
            <a:ext cx="0" cy="43697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16B9881E-4BC0-F54B-B184-8CF697B9742C}"/>
              </a:ext>
            </a:extLst>
          </p:cNvPr>
          <p:cNvCxnSpPr>
            <a:cxnSpLocks/>
          </p:cNvCxnSpPr>
          <p:nvPr/>
        </p:nvCxnSpPr>
        <p:spPr>
          <a:xfrm flipH="1">
            <a:off x="5794948" y="1259746"/>
            <a:ext cx="1" cy="74135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F8AA5C-1CCC-954A-B1B5-07AD5594E288}"/>
              </a:ext>
            </a:extLst>
          </p:cNvPr>
          <p:cNvSpPr/>
          <p:nvPr/>
        </p:nvSpPr>
        <p:spPr>
          <a:xfrm>
            <a:off x="247276" y="2026047"/>
            <a:ext cx="1858521" cy="1201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ВФК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 № 402-ФЗ)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C2A7D2D-87E1-EE43-BE9A-A83160712F8D}"/>
              </a:ext>
            </a:extLst>
          </p:cNvPr>
          <p:cNvSpPr/>
          <p:nvPr/>
        </p:nvSpPr>
        <p:spPr>
          <a:xfrm>
            <a:off x="7899157" y="4425015"/>
            <a:ext cx="3440508" cy="747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антимонопольный</a:t>
            </a: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BC68FC9-6816-A54A-A0DF-620A5D7969E9}"/>
              </a:ext>
            </a:extLst>
          </p:cNvPr>
          <p:cNvSpPr/>
          <p:nvPr/>
        </p:nvSpPr>
        <p:spPr>
          <a:xfrm>
            <a:off x="261735" y="1098435"/>
            <a:ext cx="7293877" cy="47074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публичный финансовый контроль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D3C4864-8A60-2342-94CF-E3278EE14E11}"/>
              </a:ext>
            </a:extLst>
          </p:cNvPr>
          <p:cNvSpPr/>
          <p:nvPr/>
        </p:nvSpPr>
        <p:spPr>
          <a:xfrm>
            <a:off x="7899157" y="1098434"/>
            <a:ext cx="3440508" cy="47074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публичный контроль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C8B070E7-8C21-9043-B6E9-53C3533E5861}"/>
              </a:ext>
            </a:extLst>
          </p:cNvPr>
          <p:cNvSpPr/>
          <p:nvPr/>
        </p:nvSpPr>
        <p:spPr>
          <a:xfrm>
            <a:off x="8216537" y="3496418"/>
            <a:ext cx="3123129" cy="747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административный (процедурный)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C32C544-4AB4-C047-93B4-C698AAD06769}"/>
              </a:ext>
            </a:extLst>
          </p:cNvPr>
          <p:cNvSpPr/>
          <p:nvPr/>
        </p:nvSpPr>
        <p:spPr>
          <a:xfrm>
            <a:off x="8556171" y="2761834"/>
            <a:ext cx="2783494" cy="5530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</a:t>
            </a:r>
          </a:p>
        </p:txBody>
      </p: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EDE3ABC7-A5CE-EB46-9216-359A93FC3D34}"/>
              </a:ext>
            </a:extLst>
          </p:cNvPr>
          <p:cNvCxnSpPr>
            <a:cxnSpLocks/>
          </p:cNvCxnSpPr>
          <p:nvPr/>
        </p:nvCxnSpPr>
        <p:spPr>
          <a:xfrm>
            <a:off x="8758895" y="1568288"/>
            <a:ext cx="0" cy="119354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2C71F794-FEA1-D54F-93AB-38C671548CB7}"/>
              </a:ext>
            </a:extLst>
          </p:cNvPr>
          <p:cNvCxnSpPr>
            <a:cxnSpLocks/>
          </p:cNvCxnSpPr>
          <p:nvPr/>
        </p:nvCxnSpPr>
        <p:spPr>
          <a:xfrm>
            <a:off x="8375718" y="1568288"/>
            <a:ext cx="0" cy="192813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9CD2998C-D537-904B-A1BB-EB5631AEA6CC}"/>
              </a:ext>
            </a:extLst>
          </p:cNvPr>
          <p:cNvCxnSpPr>
            <a:cxnSpLocks/>
          </p:cNvCxnSpPr>
          <p:nvPr/>
        </p:nvCxnSpPr>
        <p:spPr>
          <a:xfrm>
            <a:off x="8070918" y="1568288"/>
            <a:ext cx="0" cy="285672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979F951C-DBB1-BD4D-B2D7-B5595639E1F2}"/>
              </a:ext>
            </a:extLst>
          </p:cNvPr>
          <p:cNvSpPr/>
          <p:nvPr/>
        </p:nvSpPr>
        <p:spPr>
          <a:xfrm>
            <a:off x="2447824" y="3713394"/>
            <a:ext cx="2045301" cy="17095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</a:t>
            </a:r>
          </a:p>
          <a:p>
            <a:pPr algn="ctr"/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Г(М)ФК</a:t>
            </a:r>
          </a:p>
          <a:p>
            <a:pPr algn="ctr"/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№ 6-ФЗ;</a:t>
            </a:r>
          </a:p>
          <a:p>
            <a:pPr algn="ctr"/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№ 131-ФЗ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F1957119-FFD3-5B48-94AA-9758B1AE4B0D}"/>
              </a:ext>
            </a:extLst>
          </p:cNvPr>
          <p:cNvSpPr/>
          <p:nvPr/>
        </p:nvSpPr>
        <p:spPr>
          <a:xfrm>
            <a:off x="4815133" y="3706210"/>
            <a:ext cx="2450640" cy="1465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Г(М)ФК</a:t>
            </a:r>
          </a:p>
        </p:txBody>
      </p: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A932D701-B388-4646-9AE6-2E884CFA6863}"/>
              </a:ext>
            </a:extLst>
          </p:cNvPr>
          <p:cNvCxnSpPr>
            <a:cxnSpLocks/>
          </p:cNvCxnSpPr>
          <p:nvPr/>
        </p:nvCxnSpPr>
        <p:spPr>
          <a:xfrm flipH="1">
            <a:off x="3737947" y="3206267"/>
            <a:ext cx="2302506" cy="46942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EB7C493E-2A7F-E24A-9848-E2B631295D3C}"/>
              </a:ext>
            </a:extLst>
          </p:cNvPr>
          <p:cNvCxnSpPr>
            <a:cxnSpLocks/>
          </p:cNvCxnSpPr>
          <p:nvPr/>
        </p:nvCxnSpPr>
        <p:spPr>
          <a:xfrm>
            <a:off x="6021986" y="3228023"/>
            <a:ext cx="0" cy="46986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AA25729-22BA-C040-9493-BBA9B2C39A88}"/>
              </a:ext>
            </a:extLst>
          </p:cNvPr>
          <p:cNvSpPr/>
          <p:nvPr/>
        </p:nvSpPr>
        <p:spPr>
          <a:xfrm>
            <a:off x="2541225" y="2042841"/>
            <a:ext cx="2102207" cy="1201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ВФК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(ВФА)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(ст. 160.2-1 БК РФ)</a:t>
            </a:r>
          </a:p>
        </p:txBody>
      </p:sp>
    </p:spTree>
    <p:extLst>
      <p:ext uri="{BB962C8B-B14F-4D97-AF65-F5344CB8AC3E}">
        <p14:creationId xmlns:p14="http://schemas.microsoft.com/office/powerpoint/2010/main" val="1825418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D92FB9B-2F89-E441-B0F9-8768FCA2C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88900"/>
            <a:ext cx="11493500" cy="6578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u="sng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полномочиях любого органа аудита </a:t>
            </a:r>
          </a:p>
          <a:p>
            <a:pPr marL="0" indent="0" algn="ctr">
              <a:buNone/>
            </a:pPr>
            <a:r>
              <a:rPr lang="ru-RU" sz="4000" b="1" u="sng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пункт:</a:t>
            </a:r>
            <a:endParaRPr lang="ru-RU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аудита в сфере закупок ТРУ в соответствии с Законом № 44-ФЗ.</a:t>
            </a:r>
          </a:p>
          <a:p>
            <a:pPr algn="just">
              <a:buFontTx/>
              <a:buChar char="-"/>
            </a:pPr>
            <a:r>
              <a:rPr lang="ru-RU" sz="2400" i="1" u="sng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соблюдением положений правовых актов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регулирующих бюджетные правоотношения, правовых актов, обусловливающих публичные нормативные обязательства и обязательства по иным выплатам физ. лицам из бюджетов БС РФ,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за соблюдением условий контрактов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договоров (соглашений) о предоставлении средств из соответствующего бюджета;</a:t>
            </a:r>
          </a:p>
          <a:p>
            <a:pPr algn="just">
              <a:buFontTx/>
              <a:buChar char="-"/>
            </a:pPr>
            <a:r>
              <a:rPr lang="ru-RU" sz="2400" i="1" u="sng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достоверностью, полнотой и соответствием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нормативным требованиям составления и представления бюджетной отчетности ГАБС, квартального и годового отчетов об исполнении бюджета;</a:t>
            </a:r>
          </a:p>
          <a:p>
            <a:pPr algn="just">
              <a:buFontTx/>
              <a:buChar char="-"/>
            </a:pPr>
            <a:r>
              <a:rPr lang="ru-RU" sz="2400" i="1" u="sng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в других сферах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установленных Законами 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41-ФЗ, №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ФЗ.</a:t>
            </a:r>
            <a:endParaRPr lang="ru-RU" sz="2400" dirty="0">
              <a:solidFill>
                <a:srgbClr val="0C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arenR"/>
            </a:pPr>
            <a:endParaRPr lang="ru-RU" sz="2400" b="1" u="sng" dirty="0">
              <a:solidFill>
                <a:srgbClr val="0C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868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D92FB9B-2F89-E441-B0F9-8768FCA2C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88900"/>
            <a:ext cx="11493500" cy="657860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4500" b="1" u="sng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№ 44-ФЗ (ст. 98 «Аудит в сфере закупок»):</a:t>
            </a:r>
          </a:p>
          <a:p>
            <a:pPr marL="0" indent="0" algn="ctr">
              <a:buNone/>
            </a:pPr>
            <a:endParaRPr lang="ru-RU" sz="4500" b="1" u="sng" dirty="0">
              <a:solidFill>
                <a:srgbClr val="0C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1200"/>
              </a:spcAft>
              <a:buNone/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Органы аудита в пределах своих полномочий осуществляют </a:t>
            </a:r>
            <a:r>
              <a:rPr lang="ru-RU" sz="4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оценку результатов закупок, достижения целей осуществления закупок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Для достижения целей, органы аудита </a:t>
            </a:r>
            <a:r>
              <a:rPr lang="ru-RU" sz="4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осуществляют экспертно-аналитическую, информационную и иную деятельность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посредством </a:t>
            </a:r>
            <a:r>
              <a:rPr lang="ru-RU" sz="45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проверки, анализа и оценки информации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 законности, целесообразности, об обоснованности, о своевременности, об эффективности и о результативности расходов на закупки </a:t>
            </a:r>
            <a:r>
              <a:rPr lang="ru-RU" sz="4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планируемым к заключению, заключенным и исполненным контрактам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Органы аудита:</a:t>
            </a:r>
          </a:p>
          <a:p>
            <a:pPr algn="just">
              <a:buFontTx/>
              <a:buChar char="-"/>
            </a:pPr>
            <a:r>
              <a:rPr lang="ru-RU" sz="44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обобщают результаты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деятельности;</a:t>
            </a:r>
          </a:p>
          <a:p>
            <a:pPr algn="just">
              <a:buFontTx/>
              <a:buChar char="-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</a:t>
            </a:r>
            <a:r>
              <a:rPr lang="ru-RU" sz="44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выявленных отклонений, нарушений и недостатков;</a:t>
            </a:r>
          </a:p>
          <a:p>
            <a:pPr algn="just">
              <a:buFontTx/>
              <a:buChar char="-"/>
            </a:pPr>
            <a:r>
              <a:rPr lang="ru-RU" sz="44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подготавливают предложения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направленные на их устранение и на совершенствование КС;</a:t>
            </a:r>
          </a:p>
          <a:p>
            <a:pPr algn="just">
              <a:buFontTx/>
              <a:buChar char="-"/>
            </a:pPr>
            <a:r>
              <a:rPr lang="ru-RU" sz="44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систематизируют информацию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реализации указанных предложений;</a:t>
            </a:r>
          </a:p>
          <a:p>
            <a:pPr algn="just">
              <a:buFontTx/>
              <a:buChar char="-"/>
            </a:pPr>
            <a:r>
              <a:rPr lang="ru-RU" sz="44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размещают в ЕИС обобщенную информацию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результатах.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arenR"/>
            </a:pPr>
            <a:endParaRPr lang="ru-RU" sz="2400" b="1" u="sng" dirty="0">
              <a:solidFill>
                <a:srgbClr val="0C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497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02F94A-A5DE-4B40-83F9-42CD7126E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567"/>
            <a:ext cx="10515600" cy="1041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аудита проверяются, анализируются и оцениваются: </a:t>
            </a:r>
          </a:p>
        </p:txBody>
      </p:sp>
      <p:sp>
        <p:nvSpPr>
          <p:cNvPr id="46082" name="Объект 2">
            <a:extLst>
              <a:ext uri="{FF2B5EF4-FFF2-40B4-BE49-F238E27FC236}">
                <a16:creationId xmlns:a16="http://schemas.microsoft.com/office/drawing/2014/main" id="{77AE53BB-B7DC-4C46-B297-82C274BFD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92251"/>
            <a:ext cx="10945284" cy="4684183"/>
          </a:xfrm>
        </p:spPr>
        <p:txBody>
          <a:bodyPr/>
          <a:lstStyle/>
          <a:p>
            <a:pPr marL="514338" indent="-514338" algn="just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ru-RU" altLang="ru-RU" sz="3333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процесс использования </a:t>
            </a:r>
            <a:r>
              <a:rPr lang="ru-RU" altLang="ru-RU" sz="3333">
                <a:latin typeface="Times New Roman" panose="02020603050405020304" pitchFamily="18" charset="0"/>
                <a:cs typeface="Times New Roman" panose="02020603050405020304" pitchFamily="18" charset="0"/>
              </a:rPr>
              <a:t>БС </a:t>
            </a:r>
            <a:r>
              <a:rPr lang="ru-RU" altLang="ru-RU" sz="3333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с этапа планирования; </a:t>
            </a:r>
          </a:p>
          <a:p>
            <a:pPr marL="514338" indent="-514338" algn="just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ru-RU" altLang="ru-RU" sz="3333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законности, своевременности, обоснованности, целесообразности, эффективности, результативности расходов на закупки; </a:t>
            </a:r>
          </a:p>
          <a:p>
            <a:pPr marL="514338" indent="-514338" algn="just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ru-RU" altLang="ru-RU" sz="3333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организации закупочной деятельности </a:t>
            </a:r>
            <a:r>
              <a:rPr lang="ru-RU" altLang="ru-RU" sz="3333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 и результаты использования БС; </a:t>
            </a:r>
          </a:p>
          <a:p>
            <a:pPr marL="514338" indent="-514338" algn="just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ru-RU" altLang="ru-RU" sz="3333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ведомственного контроля </a:t>
            </a:r>
            <a:r>
              <a:rPr lang="ru-RU" altLang="ru-RU" sz="3333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закупок;</a:t>
            </a:r>
          </a:p>
          <a:p>
            <a:pPr marL="514338" indent="-514338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ru-RU" altLang="ru-RU" sz="3333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контроля </a:t>
            </a:r>
            <a:r>
              <a:rPr lang="ru-RU" altLang="ru-RU" sz="3333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закупок, </a:t>
            </a:r>
            <a:r>
              <a:rPr lang="ru-RU" altLang="ru-RU" sz="3333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осуществляемого заказчиком</a:t>
            </a:r>
            <a:r>
              <a:rPr lang="ru-RU" altLang="ru-RU" sz="3333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6083" name="TextBox 3">
            <a:extLst>
              <a:ext uri="{FF2B5EF4-FFF2-40B4-BE49-F238E27FC236}">
                <a16:creationId xmlns:a16="http://schemas.microsoft.com/office/drawing/2014/main" id="{C7815EE0-0F85-1248-96E3-02C9E49CC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5134" y="6612467"/>
            <a:ext cx="264795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800">
                <a:latin typeface="Arial" panose="020B0604020202020204" pitchFamily="34" charset="0"/>
              </a:rPr>
              <a:t>Кикавец В.В. </a:t>
            </a:r>
            <a:r>
              <a:rPr lang="en-US" altLang="ru-RU" sz="800">
                <a:latin typeface="Arial" panose="020B0604020202020204" pitchFamily="34" charset="0"/>
              </a:rPr>
              <a:t>vumo@rambler.ru</a:t>
            </a:r>
            <a:endParaRPr lang="ru-RU" altLang="ru-RU" sz="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CC191-8977-004B-9C38-40B05F280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95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(рекомендации) по итогам КМ (АУДИТА) – в отчет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25C309-C790-F548-9BFC-8EE464DF8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774700"/>
            <a:ext cx="11417300" cy="58166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обосновать необходимость проведения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 мероприятий для системного устранения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отклонений, нарушений и недостатков, которые позволят повысить эффективность деятельности объекта аудита в сфере закупок;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разработать предложения (рекомендации) по результатам аудита, содержание которых должно соответствовать поставленным целям аудита в сфере закупок и основываться на заключениях и выводах, сделанных по его результатам.</a:t>
            </a:r>
          </a:p>
          <a:p>
            <a:pPr marL="0" indent="0" algn="ctr">
              <a:buNone/>
            </a:pPr>
            <a:r>
              <a:rPr lang="ru-RU" b="1" u="sng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(рекомендации) необходимо формулировать таким образом, чтобы они были: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на устранение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выявленных отклонений, нарушений и недостатков, а также причин их возникновения;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ориентированы </a:t>
            </a:r>
            <a:r>
              <a:rPr lang="ru-RU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принятие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объектами аудита </a:t>
            </a:r>
            <a:r>
              <a:rPr lang="ru-RU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конкретных мер по устранению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выявленных отклонений, нарушений и недостатков;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направлены на </a:t>
            </a:r>
            <a:r>
              <a:rPr lang="ru-RU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результатов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их внедрения, которые можно </a:t>
            </a:r>
            <a:r>
              <a:rPr lang="ru-RU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оценить или измерить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3506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Заголовок 1">
            <a:extLst>
              <a:ext uri="{FF2B5EF4-FFF2-40B4-BE49-F238E27FC236}">
                <a16:creationId xmlns:a16="http://schemas.microsoft.com/office/drawing/2014/main" id="{5EE9342B-44C1-C24C-9232-C467D0D0B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01" y="80433"/>
            <a:ext cx="11781367" cy="694267"/>
          </a:xfrm>
        </p:spPr>
        <p:txBody>
          <a:bodyPr/>
          <a:lstStyle/>
          <a:p>
            <a:r>
              <a:rPr lang="ru-RU" altLang="ru-RU" sz="32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 о неэффективности закупок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298" name="Объект 2">
            <a:extLst>
              <a:ext uri="{FF2B5EF4-FFF2-40B4-BE49-F238E27FC236}">
                <a16:creationId xmlns:a16="http://schemas.microsoft.com/office/drawing/2014/main" id="{8ACF8D5D-7253-FF47-B8F8-12B2F7F88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267" y="994833"/>
            <a:ext cx="11607800" cy="5765800"/>
          </a:xfrm>
        </p:spPr>
        <p:txBody>
          <a:bodyPr/>
          <a:lstStyle/>
          <a:p>
            <a:pPr algn="just">
              <a:buFont typeface="Calibri" panose="020F0502020204030204" pitchFamily="34" charset="0"/>
              <a:buAutoNum type="arabicPeriod"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altLang="ru-RU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получении доказательств того, что существует (существовала) возможность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идентичных или однородных ТРУ по меньшей цене либо закупки ТРУ с более высокими характеристиками по такой же или меньшей цене. </a:t>
            </a:r>
          </a:p>
          <a:p>
            <a:pPr>
              <a:buFont typeface="Calibri" panose="020F0502020204030204" pitchFamily="34" charset="0"/>
              <a:buAutoNum type="arabicPeriod"/>
            </a:pPr>
            <a:r>
              <a:rPr lang="ru-RU" altLang="ru-RU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результатов анализа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altLang="ru-RU" sz="2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транспортировки и хранения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ТРУ (обеспечение их сохранности, отсутствие излишних запасов);</a:t>
            </a:r>
          </a:p>
          <a:p>
            <a:pPr algn="just">
              <a:buFontTx/>
              <a:buChar char="-"/>
            </a:pPr>
            <a:r>
              <a:rPr lang="ru-RU" altLang="ru-RU" sz="2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способов использования результатов закупок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 деятельности заказчиков (влияние на достижение целей и результатов указанной деятельности, отсутствия избыточных потребительских свойств).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экономии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(снижения цены) и </a:t>
            </a:r>
            <a:r>
              <a:rPr lang="ru-RU" altLang="ru-RU" sz="2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конкуренции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(количества независимых участников) при осуществлении закупок, </a:t>
            </a:r>
            <a:r>
              <a:rPr lang="ru-RU" altLang="ru-RU" sz="24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(доли) использования выделенных средств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результативности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(достижения целей) закупок могут использоваться при оценке </a:t>
            </a:r>
            <a:r>
              <a:rPr lang="ru-RU" altLang="ru-RU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расходов на закупки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аудита - ОТЧЕТ</a:t>
            </a:r>
          </a:p>
        </p:txBody>
      </p:sp>
      <p:sp>
        <p:nvSpPr>
          <p:cNvPr id="55299" name="TextBox 3">
            <a:extLst>
              <a:ext uri="{FF2B5EF4-FFF2-40B4-BE49-F238E27FC236}">
                <a16:creationId xmlns:a16="http://schemas.microsoft.com/office/drawing/2014/main" id="{38366B8B-4D9A-9F48-916D-C0EBA99C2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13485" y="6701367"/>
            <a:ext cx="17822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800">
                <a:latin typeface="Arial" panose="020B0604020202020204" pitchFamily="34" charset="0"/>
              </a:rPr>
              <a:t>Кикавец В.В. </a:t>
            </a:r>
            <a:r>
              <a:rPr lang="en-US" altLang="ru-RU" sz="800">
                <a:latin typeface="Arial" panose="020B0604020202020204" pitchFamily="34" charset="0"/>
              </a:rPr>
              <a:t>vumo@rambler.ru</a:t>
            </a:r>
            <a:endParaRPr lang="ru-RU" altLang="ru-RU" sz="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53296"/>
            <a:ext cx="10944828" cy="51236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>
                <a:latin typeface="Times New Roman" charset="0"/>
                <a:ea typeface="Times New Roman" charset="0"/>
                <a:cs typeface="Times New Roman" charset="0"/>
              </a:rPr>
              <a:t>В ходе аудита анализируется и оценивается соблюдение требований Закона № 44-ФЗ лишь в той степени, в какой это отвечает целям аудита в сфере закупок, а именно если несоблюдение таких требований </a:t>
            </a:r>
            <a:r>
              <a:rPr lang="ru-RU" sz="3600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привело или могло привести к </a:t>
            </a:r>
            <a:r>
              <a:rPr lang="ru-RU" sz="3600" b="1" dirty="0" err="1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недостижению</a:t>
            </a:r>
            <a:r>
              <a:rPr lang="ru-RU" sz="3600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целей</a:t>
            </a:r>
            <a:r>
              <a:rPr lang="ru-RU" sz="3600" dirty="0">
                <a:latin typeface="Times New Roman" charset="0"/>
                <a:ea typeface="Times New Roman" charset="0"/>
                <a:cs typeface="Times New Roman" charset="0"/>
              </a:rPr>
              <a:t> осуществления закупки </a:t>
            </a:r>
            <a:r>
              <a:rPr lang="ru-RU" sz="3600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либо к неэффективности и </a:t>
            </a:r>
            <a:r>
              <a:rPr lang="ru-RU" sz="3600" b="1" dirty="0" err="1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нерезультативности</a:t>
            </a:r>
            <a:r>
              <a:rPr lang="ru-RU" sz="3600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расходов </a:t>
            </a:r>
            <a:r>
              <a:rPr lang="ru-RU" sz="3600" dirty="0">
                <a:latin typeface="Times New Roman" charset="0"/>
                <a:ea typeface="Times New Roman" charset="0"/>
                <a:cs typeface="Times New Roman" charset="0"/>
              </a:rPr>
              <a:t>на закупки.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2798" y="6700431"/>
            <a:ext cx="1583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/>
              <a:t>Кикавец В.В. </a:t>
            </a:r>
            <a:r>
              <a:rPr lang="en-US" sz="800" dirty="0"/>
              <a:t>vumo@rambler.ru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98262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60AD91F-C2EE-CA40-ACE7-B05C3C355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215153"/>
            <a:ext cx="11557000" cy="6490447"/>
          </a:xfrm>
        </p:spPr>
        <p:txBody>
          <a:bodyPr>
            <a:normAutofit fontScale="85000" lnSpcReduction="20000"/>
          </a:bodyPr>
          <a:lstStyle/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Копии правоустанавливающих документов по недвижимому / движимому имуществу;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Копия штатного расписания + план ФХД/ЛБО (!даты!);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КС или КУ (положение/регламент/должностные);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>
                <a:solidFill>
                  <a:srgbClr val="002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ДЛ, ответственное за планирование / нормирование;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>
                <a:solidFill>
                  <a:srgbClr val="002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ДЛ, ответственное за НМЦК (расчет, формирование, обоснование);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>
                <a:solidFill>
                  <a:srgbClr val="002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ДЛ, ответственное за размещение информации в ЕИС, включая реестр контрактов;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членов комиссии заказчика по осуществлению закупок;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приемочной комиссии (при наличии);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>
                <a:solidFill>
                  <a:srgbClr val="002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ДЛ, отвечающие за проведение внутренней экспертизы;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>
                <a:solidFill>
                  <a:srgbClr val="002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ДЛ, отвечающее за претензионную / исковую работу;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>
                <a:solidFill>
                  <a:srgbClr val="002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ДЛ, отвечающее за хранение ТМЦ;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>
                <a:solidFill>
                  <a:srgbClr val="002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ДЛ, отвечающее за коммунальные услуги и расчеты;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виды и количество проверок в рамках 44-ФЗ (проводились/не проводились/результаты)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СГОЗ / кол-во заключенных контрактов (торги/ед. ППИ), их сумма, сумма экономии (прим. – суммы план период) / претензионная работа - неустойка (начисленная/ко взысканию);</a:t>
            </a:r>
          </a:p>
          <a:p>
            <a:pPr marL="514350" indent="-514350" algn="just">
              <a:spcAft>
                <a:spcPts val="600"/>
              </a:spcAft>
              <a:buAutoNum type="arabicParenR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закупках у СМП (СОНО) (разместил/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неразместил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942789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>
            <a:extLst>
              <a:ext uri="{FF2B5EF4-FFF2-40B4-BE49-F238E27FC236}">
                <a16:creationId xmlns:a16="http://schemas.microsoft.com/office/drawing/2014/main" id="{8F4B458C-A0DE-8B4A-8175-C1C7286A0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1" y="177800"/>
            <a:ext cx="11396133" cy="45997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нарушения по итогам внешнего Г(М)ФК</a:t>
            </a:r>
          </a:p>
        </p:txBody>
      </p:sp>
      <p:sp>
        <p:nvSpPr>
          <p:cNvPr id="17410" name="Объект 2">
            <a:extLst>
              <a:ext uri="{FF2B5EF4-FFF2-40B4-BE49-F238E27FC236}">
                <a16:creationId xmlns:a16="http://schemas.microsoft.com/office/drawing/2014/main" id="{3F1E9F1C-4C89-6448-9505-F35E3CC2E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1" y="991240"/>
            <a:ext cx="11832167" cy="573129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соблюдались требования о применении к ППИ мер ответственности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нарушения условия контракта либо неверный расчет неустойки </a:t>
            </a: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(завышена/занижена)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несвоевременно осуществлялась оплата по выполненным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контрактным обязательствам </a:t>
            </a: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(нарушение сроков от 3 до 161 дня)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поставленные товары не использовались заказчиками в целях осуществления закупок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(оборудование не смонтировано и не используется по назначению)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определении и обосновании НМЦК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информация от </a:t>
            </a:r>
            <a:r>
              <a:rPr lang="ru-RU" altLang="ru-RU" sz="3200" i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ППИ, не осуществляющих продажу идентичных или однородных товаров; использовалась информация из реестров контрактов, которые не исполнены или были расторгнуты, а также несопоставимые контракты (по срокам, объему и т.д.).</a:t>
            </a: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контракта не по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Закону № 44-ФЗ.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приемка и оплата ТРУ, несоответствующих условиям контракта </a:t>
            </a: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3200" i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 и оплачены некачественно выполненные работы; принята и оплачена завышенная стоимость услуг; акты содержат арифметические ошибки; приняты товары с истекшим сроком годности,</a:t>
            </a:r>
            <a:r>
              <a:rPr lang="ru-RU" altLang="ru-RU" sz="3200" b="1" i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i="1" dirty="0">
                <a:solidFill>
                  <a:srgbClr val="002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компы без ПО, товар без инструкции, гарантийного талона, ремонт помещений оплачен с уборкой, которой не было и т.д.)</a:t>
            </a:r>
            <a:r>
              <a:rPr lang="ru-RU" altLang="ru-RU" sz="3200" dirty="0">
                <a:solidFill>
                  <a:srgbClr val="002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411" name="Номер слайда 4">
            <a:extLst>
              <a:ext uri="{FF2B5EF4-FFF2-40B4-BE49-F238E27FC236}">
                <a16:creationId xmlns:a16="http://schemas.microsoft.com/office/drawing/2014/main" id="{E9C1CE00-5979-054F-AD13-5AECEC8925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67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90575" indent="-380990">
              <a:spcBef>
                <a:spcPct val="20000"/>
              </a:spcBef>
              <a:buFont typeface="Arial" panose="020B0604020202020204" pitchFamily="34" charset="0"/>
              <a:buChar char="–"/>
              <a:defRPr sz="3733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23962" indent="-304792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33547" indent="-304792">
              <a:spcBef>
                <a:spcPct val="20000"/>
              </a:spcBef>
              <a:buFont typeface="Arial" panose="020B0604020202020204" pitchFamily="34" charset="0"/>
              <a:buChar char="–"/>
              <a:defRPr sz="2667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743131" indent="-304792">
              <a:spcBef>
                <a:spcPct val="20000"/>
              </a:spcBef>
              <a:buFont typeface="Arial" panose="020B0604020202020204" pitchFamily="34" charset="0"/>
              <a:buChar char="»"/>
              <a:defRPr sz="2667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52716" indent="-304792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962301" indent="-304792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571886" indent="-304792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181470" indent="-304792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BE5BE0-D892-2747-ACB4-63F045E73E76}" type="slidenum">
              <a:rPr lang="ru-RU" altLang="ru-RU" sz="16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432" y="75821"/>
            <a:ext cx="11395881" cy="79184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ФК – преследует публичный интерес </a:t>
            </a:r>
            <a:br>
              <a:rPr lang="ru-RU" sz="28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(который необходимо исследовать) - 1</a:t>
            </a:r>
            <a:endParaRPr lang="ru-RU" sz="2800" b="1" dirty="0">
              <a:solidFill>
                <a:srgbClr val="0C00FF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69" y="867664"/>
            <a:ext cx="11832609" cy="585381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Определением ВС РФ от 17.01.2022 г. № 302-ЭС21-17055 отменены акты нижестоящих судов и на новое рассмотрение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АС Р. Саха от 01.12.2021 г. по делу №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А58-6426/2020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изменения судами АП (22.03.2021 г.) и КАС (04.06.2021 г.)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 МВД вопросы ФХД МВД (Саха) – выявлены излишне оплаченные материалы, которые по смете заложены больше, чем установлено по факту (600,5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 направлен на устранение нарушения принципа эффективного использования БС с целью защиты публичных интересов и судебную оценку фактов, содержащихся в акте КРУ МВД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целях установления в рамках </a:t>
            </a:r>
            <a:r>
              <a:rPr lang="ru-RU" sz="2400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спора баланса интересов сторон – ЗАДАЧА СУДА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сторон частноправового характера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(подписание актов приемок, соглашения и т.п.) 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сами по себе не могут нивелировать публично-значимые цели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1" u="sng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  <a:endParaRPr lang="ru-RU" sz="2000" b="1" u="sng" dirty="0">
              <a:solidFill>
                <a:srgbClr val="0C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имела ли место необоснованная растрата БС;</a:t>
            </a:r>
          </a:p>
          <a:p>
            <a:pPr algn="just">
              <a:buFontTx/>
              <a:buChar char="-"/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 ли возврат несоразмерно израсходованных БС;</a:t>
            </a:r>
          </a:p>
          <a:p>
            <a:pPr algn="just">
              <a:buFontTx/>
              <a:buChar char="-"/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ли признать БС соразмерными и сохранить за подрядчиком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добросовестно исполнившего обязательства перед ЗАК.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5B-CB90-9540-BCB3-09591ED42B9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929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375" y="177421"/>
            <a:ext cx="11395881" cy="79184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ФК – преследует публичный интерес </a:t>
            </a:r>
            <a:br>
              <a:rPr lang="ru-RU" sz="28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(который необходимо исследовать) - 2</a:t>
            </a:r>
            <a:endParaRPr lang="ru-RU" sz="2800" b="1" dirty="0">
              <a:solidFill>
                <a:srgbClr val="0C00FF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69" y="1257300"/>
            <a:ext cx="11832609" cy="54641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АС Р. Саха от 30.05.2022 г. по делу № </a:t>
            </a:r>
            <a:r>
              <a:rPr lang="ru-RU" sz="32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А58-6426/2020</a:t>
            </a:r>
            <a:r>
              <a:rPr lang="ru-RU" sz="24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ЗАК удовлетворено без изменения АП (13.10.2022).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сторон частноправового характера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могут нивелировать публично-значимые цели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требования законодательства </a:t>
            </a:r>
            <a:r>
              <a:rPr lang="ru-RU" sz="24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 участникам и формируют у добросовестных участников определенные разумные ожидания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связанные с результатами такого контроля в публичных интересах.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Подрядчик, как профессиональный участник, обладающий необходимыми познаниями в области выполнения работ, действуя разумно и добросовестно, 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был известить ЗАК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том, что в сметный расчет излишне заложена стоимость материала – умолчал, тем самым нарушив обязанности по контракту.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п. 24 Обзора ВС РФ №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(2019)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22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может рассматриваться как экономия подрядчика арифметическая разница между ценой договора и стоимостью фактически выполненных работ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образовавшаяся за счет уменьшения объёмов работ по сравнению с объёмом, предусмотренным договором, использования меньшего, чем предусмотрено договором подряда, количества материалов.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5B-CB90-9540-BCB3-09591ED42B9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184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375" y="177421"/>
            <a:ext cx="11395881" cy="50837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НЕНАДЛЕЖАЩЕЕ ОФОРМЛЕНИЕ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69" y="685800"/>
            <a:ext cx="11832609" cy="60356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АС Челябинской обл. от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06.04.2022 г.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делу №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А76-36210/2021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изменения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 (08.07.2022)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отказано ЗАК в признании представления КСП незаконным. фин. нарушения и недостатки: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произведена оплата невыполненных работ (некачественно выполненных) работ по </a:t>
            </a:r>
            <a:r>
              <a:rPr lang="ru-RU" sz="24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обслуживанию и поддержанию в рабочем состоянии оборудования очистных сооружений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общую сумму 2 306,60 тыс. руб. (ЗАК не осуществлял приемку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соответствия объема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планово-предупредительных работ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их периодичности, установленного ТЗ к контрактам;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нарушение ч. 2 ст. 34 Закона №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отсутствует обязательное условие о твердой цене на весь срок исполнения контракта;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нарушение ч. 3 ст. 94 Закона №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экспертиза предоставленных ППИ результатов, предусмотренных контрактом, в части их соответствия условиям контракта ЗАК не осуществлялась.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 установить объем выполненных работ, что противоречит контракту.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отсутствия аварий не может свидетельствовать о выполнении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всех работ, предусмотренных контрактом, и их принятие ЗАК. </a:t>
            </a:r>
            <a:endParaRPr lang="ru-RU" sz="2400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5B-CB90-9540-BCB3-09591ED42B9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277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375" y="177421"/>
            <a:ext cx="11395881" cy="50837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ОШИБКА</a:t>
            </a:r>
            <a:endParaRPr lang="ru-RU" sz="2800" b="1" dirty="0">
              <a:solidFill>
                <a:srgbClr val="0C00FF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69" y="546100"/>
            <a:ext cx="11832609" cy="61753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АС Иркут. обл. от </a:t>
            </a:r>
            <a:r>
              <a:rPr lang="ru-RU" sz="26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06.10.2021 г.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делу № </a:t>
            </a:r>
            <a:r>
              <a:rPr lang="ru-RU" sz="3600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А19-7801/2021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изменения судами АП (13.12.2021 г.) и КАС (21.03.2022 г.) требования ЗАК о признании контракта </a:t>
            </a:r>
            <a:r>
              <a:rPr lang="ru-RU" sz="2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поставку гравия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незаключенным удовлетворено.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 – допущена тех. ошибка – кол-во поставляемого товара –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вместо 1 000 тонн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ИП -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согласованы сущ. условия договора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тех. ошибка не является риском ИП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 в УФАС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УФАС ответ письмом от 26.04.2021 № 038/2089/21 сообщило ЗАК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отсутствии возможности проведения внеплановой проверки и выдачи предписания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 – КСП…              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Как расторгнуть контракт ?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СУДЫ оценив: </a:t>
            </a:r>
            <a:r>
              <a:rPr lang="ru-RU" sz="2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извещение, расчет НМЦК, поведение сторон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установили, что между сторонами имелись разногласиях относительно количества товара, подлежащего поставке: ЗАК закупал песчано-гравийную смесь в количестве 1 000 тонн;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Указание в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контракте, ТЗ и спецификации на поставку 1 тонны явилось следствием тех. ошибки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несогласованности сторонами существенного условия контракта о предмете и, как следствие, его </a:t>
            </a:r>
            <a:r>
              <a:rPr lang="ru-RU" b="1" dirty="0" err="1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незаключенности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ctr">
              <a:buNone/>
            </a:pPr>
            <a:r>
              <a:rPr lang="ru-RU" sz="2400" b="1" u="sng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Определением ВС РФ от 14.07.2022 № 302-ЭС22-11511 - ИП отказано в коллегию</a:t>
            </a:r>
            <a:endParaRPr lang="ru-RU" sz="2400" u="sng" dirty="0">
              <a:solidFill>
                <a:srgbClr val="0C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5B-CB90-9540-BCB3-09591ED42B9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366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375" y="177421"/>
            <a:ext cx="11395881" cy="50837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НЕРАДИВАЯ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приемка 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экспертизы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69" y="685800"/>
            <a:ext cx="11832609" cy="60356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АС Тюменской обл. от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14.04.2022 г.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делу №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А70-21829/2021 </a:t>
            </a:r>
            <a:r>
              <a:rPr lang="ru-RU" sz="24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отказано ЗАК во взыскании неосновательного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обогащения.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Актом КСП - ЗАК не провел экспертиза результатов выполненных работ на предмет соответствия требованиям контракта.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 к подрядчику - фактически работы выполнены </a:t>
            </a:r>
            <a:r>
              <a:rPr lang="ru-RU" sz="22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меньшем объеме и меньшей стоимостью.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СУД: довод несостоятельный, поскольку выполнение работ в меньшем объеме, нежели указано в акте приемки работ, 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могло быть установлено ЗАК при обычном способе приемки, который ЗАК обязан был принять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 внимание при подписании актов выполненных работ, - после приемки работ не вправе на них ссылаться.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акты выполненных работ приняты без замечаний и подписаны истцом, работы оплачены, а указанное ЗАК 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завышение объема выполненных работ не является скрытыми недостатками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поскольку могло быть выявлено в ходе приемки работ, - средства, перечисленные ЗАК Подрядчику, 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являются в соответствии со ст. 1102 ГК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 неосновательным обогащением Подрядчика.</a:t>
            </a:r>
          </a:p>
          <a:p>
            <a:pPr marL="0" indent="0" algn="ctr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8 ААС от 13.07.2022 – решение отменено – принято новое – </a:t>
            </a:r>
          </a:p>
          <a:p>
            <a:pPr marL="0" indent="0" algn="ctr">
              <a:buNone/>
            </a:pPr>
            <a:r>
              <a:rPr lang="ru-RU" sz="2400" b="1" u="sng" dirty="0">
                <a:solidFill>
                  <a:srgbClr val="0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 ЗАК удовлетворить – без изменения КАС (26.10.2022). </a:t>
            </a:r>
          </a:p>
          <a:p>
            <a:pPr marL="0" indent="0" algn="ctr">
              <a:buNone/>
            </a:pPr>
            <a:r>
              <a:rPr lang="ru-RU" sz="20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ВС РФ отказное от 06.03.2023 № 304-ЭС23-665</a:t>
            </a:r>
            <a:endParaRPr lang="ru-RU" sz="2000" b="1" u="sng" dirty="0">
              <a:solidFill>
                <a:srgbClr val="0C00FF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5B-CB90-9540-BCB3-09591ED42B9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890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Объект 2">
            <a:extLst>
              <a:ext uri="{FF2B5EF4-FFF2-40B4-BE49-F238E27FC236}">
                <a16:creationId xmlns:a16="http://schemas.microsoft.com/office/drawing/2014/main" id="{E53AF417-DC9F-3547-B484-5C341EFD9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defTabSz="914377">
              <a:spcBef>
                <a:spcPct val="0"/>
              </a:spcBef>
              <a:buNone/>
            </a:pPr>
            <a:endParaRPr lang="ru-RU" altLang="ru-RU" sz="4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defTabSz="914377">
              <a:spcBef>
                <a:spcPct val="0"/>
              </a:spcBef>
              <a:buNone/>
            </a:pPr>
            <a:r>
              <a:rPr lang="ru-RU" altLang="ru-RU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  <a:p>
            <a:pPr marL="0" indent="0" algn="ctr" defTabSz="914377">
              <a:spcBef>
                <a:spcPct val="0"/>
              </a:spcBef>
              <a:buNone/>
            </a:pPr>
            <a:endParaRPr lang="ru-RU" altLang="ru-RU" sz="4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defTabSz="914377">
              <a:spcBef>
                <a:spcPct val="0"/>
              </a:spcBef>
              <a:buNone/>
            </a:pP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vumo@rambler.ru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9105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2088</Words>
  <Application>Microsoft Office PowerPoint</Application>
  <PresentationFormat>Широкоэкранный</PresentationFormat>
  <Paragraphs>167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Аудит в сфере закупок (от теории к практике)</vt:lpstr>
      <vt:lpstr>ПРАВООТНОШЕНИЯ В СФЕРЕ ПУБЛИЧНЫХ ЗАКУПОК</vt:lpstr>
      <vt:lpstr>Презентация PowerPoint</vt:lpstr>
      <vt:lpstr>Презентация PowerPoint</vt:lpstr>
      <vt:lpstr>Презентация PowerPoint</vt:lpstr>
      <vt:lpstr>Презентация PowerPoint</vt:lpstr>
      <vt:lpstr>В процессе аудита проверяются, анализируются и оцениваются: </vt:lpstr>
      <vt:lpstr>ПРЕДЛОЖЕНИЯ (рекомендации) по итогам КМ (АУДИТА) – в отчет</vt:lpstr>
      <vt:lpstr>Вывод о неэффективности закупок </vt:lpstr>
      <vt:lpstr>Презентация PowerPoint</vt:lpstr>
      <vt:lpstr>Презентация PowerPoint</vt:lpstr>
      <vt:lpstr>Основные нарушения по итогам внешнего Г(М)ФК</vt:lpstr>
      <vt:lpstr>АКТ ФК – преследует публичный интерес  (который необходимо исследовать) - 1</vt:lpstr>
      <vt:lpstr>АКТ ФК – преследует публичный интерес  (который необходимо исследовать) - 2</vt:lpstr>
      <vt:lpstr>НЕНАДЛЕЖАЩЕЕ ОФОРМЛЕНИЕ</vt:lpstr>
      <vt:lpstr>ТЕХНИЧЕСКАЯ ОШИБКА</vt:lpstr>
      <vt:lpstr>НЕРАДИВАЯ приемка и БЕЗ экспертизы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Кикавец Виталий Викторович</dc:creator>
  <cp:lastModifiedBy>Виталий Кикавец</cp:lastModifiedBy>
  <cp:revision>60</cp:revision>
  <dcterms:created xsi:type="dcterms:W3CDTF">2022-05-13T18:07:07Z</dcterms:created>
  <dcterms:modified xsi:type="dcterms:W3CDTF">2024-05-11T13:02:04Z</dcterms:modified>
</cp:coreProperties>
</file>